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WenQuanYi" panose="020B0606030804020204" pitchFamily="3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hildos Arabic" pitchFamily="2" charset="-78"/>
      <p:regular r:id="rId29"/>
    </p:embeddedFont>
    <p:embeddedFont>
      <p:font typeface="Childos Arabic Bold" pitchFamily="2" charset="-78"/>
      <p:regular r:id="rId30"/>
      <p:bold r:id="rId31"/>
    </p:embeddedFont>
    <p:embeddedFont>
      <p:font typeface="IreneFlorentina" panose="02000503000000000000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33" autoAdjust="0"/>
  </p:normalViewPr>
  <p:slideViewPr>
    <p:cSldViewPr>
      <p:cViewPr varScale="1">
        <p:scale>
          <a:sx n="77" d="100"/>
          <a:sy n="77" d="100"/>
        </p:scale>
        <p:origin x="68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7.svg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7.svg"/><Relationship Id="rId7" Type="http://schemas.openxmlformats.org/officeDocument/2006/relationships/image" Target="../media/image26.png"/><Relationship Id="rId12" Type="http://schemas.openxmlformats.org/officeDocument/2006/relationships/image" Target="../media/image5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5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2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47.sv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18.svg"/><Relationship Id="rId12" Type="http://schemas.openxmlformats.org/officeDocument/2006/relationships/image" Target="../media/image3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69.svg"/><Relationship Id="rId10" Type="http://schemas.openxmlformats.org/officeDocument/2006/relationships/image" Target="../media/image72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svg"/><Relationship Id="rId7" Type="http://schemas.openxmlformats.org/officeDocument/2006/relationships/image" Target="../media/image3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9.svg"/><Relationship Id="rId10" Type="http://schemas.openxmlformats.org/officeDocument/2006/relationships/image" Target="../media/image75.svg"/><Relationship Id="rId4" Type="http://schemas.openxmlformats.org/officeDocument/2006/relationships/image" Target="../media/image68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7.png"/><Relationship Id="rId3" Type="http://schemas.openxmlformats.org/officeDocument/2006/relationships/image" Target="../media/image67.svg"/><Relationship Id="rId7" Type="http://schemas.openxmlformats.org/officeDocument/2006/relationships/image" Target="../media/image18.sv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1.svg"/><Relationship Id="rId5" Type="http://schemas.openxmlformats.org/officeDocument/2006/relationships/image" Target="../media/image69.svg"/><Relationship Id="rId10" Type="http://schemas.openxmlformats.org/officeDocument/2006/relationships/image" Target="../media/image30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7.svg"/><Relationship Id="rId7" Type="http://schemas.openxmlformats.org/officeDocument/2006/relationships/image" Target="../media/image3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7.svg"/><Relationship Id="rId7" Type="http://schemas.openxmlformats.org/officeDocument/2006/relationships/image" Target="../media/image31.svg"/><Relationship Id="rId12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80.png"/><Relationship Id="rId5" Type="http://schemas.openxmlformats.org/officeDocument/2006/relationships/image" Target="../media/image69.svg"/><Relationship Id="rId10" Type="http://schemas.openxmlformats.org/officeDocument/2006/relationships/image" Target="../media/image79.png"/><Relationship Id="rId4" Type="http://schemas.openxmlformats.org/officeDocument/2006/relationships/image" Target="../media/image68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7.svg"/><Relationship Id="rId7" Type="http://schemas.openxmlformats.org/officeDocument/2006/relationships/image" Target="../media/image3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85.png"/><Relationship Id="rId5" Type="http://schemas.openxmlformats.org/officeDocument/2006/relationships/image" Target="../media/image69.svg"/><Relationship Id="rId10" Type="http://schemas.openxmlformats.org/officeDocument/2006/relationships/image" Target="../media/image84.png"/><Relationship Id="rId4" Type="http://schemas.openxmlformats.org/officeDocument/2006/relationships/image" Target="../media/image68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4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sv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1.sv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svg"/><Relationship Id="rId7" Type="http://schemas.openxmlformats.org/officeDocument/2006/relationships/image" Target="../media/image49.png"/><Relationship Id="rId12" Type="http://schemas.openxmlformats.org/officeDocument/2006/relationships/image" Target="../media/image52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.svg"/><Relationship Id="rId10" Type="http://schemas.openxmlformats.org/officeDocument/2006/relationships/image" Target="../media/image27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8337" y="-9898"/>
            <a:ext cx="14376264" cy="9452393"/>
          </a:xfrm>
          <a:custGeom>
            <a:avLst/>
            <a:gdLst/>
            <a:ahLst/>
            <a:cxnLst/>
            <a:rect l="l" t="t" r="r" b="b"/>
            <a:pathLst>
              <a:path w="14376264" h="9452393">
                <a:moveTo>
                  <a:pt x="0" y="0"/>
                </a:moveTo>
                <a:lnTo>
                  <a:pt x="14376264" y="0"/>
                </a:lnTo>
                <a:lnTo>
                  <a:pt x="14376264" y="9452393"/>
                </a:lnTo>
                <a:lnTo>
                  <a:pt x="0" y="945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4876" y="1456509"/>
            <a:ext cx="1094901" cy="997355"/>
          </a:xfrm>
          <a:custGeom>
            <a:avLst/>
            <a:gdLst/>
            <a:ahLst/>
            <a:cxnLst/>
            <a:rect l="l" t="t" r="r" b="b"/>
            <a:pathLst>
              <a:path w="1094901" h="997355">
                <a:moveTo>
                  <a:pt x="0" y="0"/>
                </a:moveTo>
                <a:lnTo>
                  <a:pt x="1094901" y="0"/>
                </a:lnTo>
                <a:lnTo>
                  <a:pt x="1094901" y="997356"/>
                </a:lnTo>
                <a:lnTo>
                  <a:pt x="0" y="997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10342" y="3422570"/>
            <a:ext cx="765163" cy="798557"/>
          </a:xfrm>
          <a:custGeom>
            <a:avLst/>
            <a:gdLst/>
            <a:ahLst/>
            <a:cxnLst/>
            <a:rect l="l" t="t" r="r" b="b"/>
            <a:pathLst>
              <a:path w="765163" h="798557">
                <a:moveTo>
                  <a:pt x="0" y="0"/>
                </a:moveTo>
                <a:lnTo>
                  <a:pt x="765163" y="0"/>
                </a:lnTo>
                <a:lnTo>
                  <a:pt x="765163" y="798557"/>
                </a:lnTo>
                <a:lnTo>
                  <a:pt x="0" y="798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78970">
            <a:off x="13256133" y="1636983"/>
            <a:ext cx="1232723" cy="1274132"/>
          </a:xfrm>
          <a:custGeom>
            <a:avLst/>
            <a:gdLst/>
            <a:ahLst/>
            <a:cxnLst/>
            <a:rect l="l" t="t" r="r" b="b"/>
            <a:pathLst>
              <a:path w="1232723" h="1274132">
                <a:moveTo>
                  <a:pt x="0" y="0"/>
                </a:moveTo>
                <a:lnTo>
                  <a:pt x="1232723" y="0"/>
                </a:lnTo>
                <a:lnTo>
                  <a:pt x="1232723" y="1274132"/>
                </a:lnTo>
                <a:lnTo>
                  <a:pt x="0" y="1274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85259">
            <a:off x="12659949" y="6737035"/>
            <a:ext cx="813535" cy="914513"/>
          </a:xfrm>
          <a:custGeom>
            <a:avLst/>
            <a:gdLst/>
            <a:ahLst/>
            <a:cxnLst/>
            <a:rect l="l" t="t" r="r" b="b"/>
            <a:pathLst>
              <a:path w="813535" h="914513">
                <a:moveTo>
                  <a:pt x="0" y="0"/>
                </a:moveTo>
                <a:lnTo>
                  <a:pt x="813535" y="0"/>
                </a:lnTo>
                <a:lnTo>
                  <a:pt x="813535" y="914513"/>
                </a:lnTo>
                <a:lnTo>
                  <a:pt x="0" y="914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90420" y="2626368"/>
            <a:ext cx="4352593" cy="2742790"/>
          </a:xfrm>
          <a:custGeom>
            <a:avLst/>
            <a:gdLst/>
            <a:ahLst/>
            <a:cxnLst/>
            <a:rect l="l" t="t" r="r" b="b"/>
            <a:pathLst>
              <a:path w="4352593" h="2742790">
                <a:moveTo>
                  <a:pt x="0" y="0"/>
                </a:moveTo>
                <a:lnTo>
                  <a:pt x="4352593" y="0"/>
                </a:lnTo>
                <a:lnTo>
                  <a:pt x="4352593" y="2742790"/>
                </a:lnTo>
                <a:lnTo>
                  <a:pt x="0" y="27427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88336" y="1193334"/>
            <a:ext cx="7845433" cy="48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45"/>
              </a:lnSpc>
            </a:pPr>
            <a:r>
              <a:rPr lang="en-US" sz="10341">
                <a:solidFill>
                  <a:srgbClr val="000000"/>
                </a:solidFill>
                <a:latin typeface="Childos Arabic Bold"/>
              </a:rPr>
              <a:t>Online News Popularity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5259" y="6141557"/>
            <a:ext cx="5942421" cy="2400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300">
                <a:solidFill>
                  <a:srgbClr val="000000"/>
                </a:solidFill>
                <a:latin typeface="IreneFlorentina"/>
              </a:rPr>
              <a:t>   Yifan Xia   1005937934</a:t>
            </a:r>
          </a:p>
          <a:p>
            <a:pPr algn="ctr">
              <a:lnSpc>
                <a:spcPts val="3864"/>
              </a:lnSpc>
            </a:pPr>
            <a:r>
              <a:rPr lang="en-US" sz="2300">
                <a:solidFill>
                  <a:srgbClr val="000000"/>
                </a:solidFill>
                <a:latin typeface="IreneFlorentina"/>
              </a:rPr>
              <a:t>Boxuan Fang  1006013984</a:t>
            </a:r>
          </a:p>
          <a:p>
            <a:pPr algn="ctr">
              <a:lnSpc>
                <a:spcPts val="3864"/>
              </a:lnSpc>
            </a:pPr>
            <a:r>
              <a:rPr lang="en-US" sz="2300">
                <a:solidFill>
                  <a:srgbClr val="000000"/>
                </a:solidFill>
                <a:latin typeface="IreneFlorentina"/>
              </a:rPr>
              <a:t>Varun Datta   1006693464</a:t>
            </a:r>
          </a:p>
          <a:p>
            <a:pPr algn="ctr">
              <a:lnSpc>
                <a:spcPts val="3864"/>
              </a:lnSpc>
            </a:pPr>
            <a:r>
              <a:rPr lang="en-US" sz="2300">
                <a:solidFill>
                  <a:srgbClr val="000000"/>
                </a:solidFill>
                <a:latin typeface="IreneFlorentina"/>
              </a:rPr>
              <a:t>   Emin Rza   1006991560</a:t>
            </a:r>
          </a:p>
          <a:p>
            <a:pPr algn="ctr">
              <a:lnSpc>
                <a:spcPts val="3749"/>
              </a:lnSpc>
            </a:pPr>
            <a:endParaRPr lang="en-US" sz="2300">
              <a:solidFill>
                <a:srgbClr val="000000"/>
              </a:solidFill>
              <a:latin typeface="IreneFlorentina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2542834" y="2626368"/>
            <a:ext cx="4352593" cy="2742790"/>
          </a:xfrm>
          <a:custGeom>
            <a:avLst/>
            <a:gdLst/>
            <a:ahLst/>
            <a:cxnLst/>
            <a:rect l="l" t="t" r="r" b="b"/>
            <a:pathLst>
              <a:path w="4352593" h="2742790">
                <a:moveTo>
                  <a:pt x="4352594" y="0"/>
                </a:moveTo>
                <a:lnTo>
                  <a:pt x="0" y="0"/>
                </a:lnTo>
                <a:lnTo>
                  <a:pt x="0" y="2742790"/>
                </a:lnTo>
                <a:lnTo>
                  <a:pt x="4352594" y="2742790"/>
                </a:lnTo>
                <a:lnTo>
                  <a:pt x="435259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1504763" y="5369158"/>
            <a:ext cx="1094901" cy="997355"/>
          </a:xfrm>
          <a:custGeom>
            <a:avLst/>
            <a:gdLst/>
            <a:ahLst/>
            <a:cxnLst/>
            <a:rect l="l" t="t" r="r" b="b"/>
            <a:pathLst>
              <a:path w="1094901" h="997355">
                <a:moveTo>
                  <a:pt x="1094901" y="997356"/>
                </a:moveTo>
                <a:lnTo>
                  <a:pt x="0" y="997356"/>
                </a:lnTo>
                <a:lnTo>
                  <a:pt x="0" y="0"/>
                </a:lnTo>
                <a:lnTo>
                  <a:pt x="1094901" y="0"/>
                </a:lnTo>
                <a:lnTo>
                  <a:pt x="1094901" y="99735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5871"/>
            <a:ext cx="9976992" cy="2573474"/>
            <a:chOff x="0" y="0"/>
            <a:chExt cx="13302656" cy="3431299"/>
          </a:xfrm>
        </p:grpSpPr>
        <p:sp>
          <p:nvSpPr>
            <p:cNvPr id="3" name="Freeform 3"/>
            <p:cNvSpPr/>
            <p:nvPr/>
          </p:nvSpPr>
          <p:spPr>
            <a:xfrm>
              <a:off x="807559" y="542012"/>
              <a:ext cx="11634978" cy="1946215"/>
            </a:xfrm>
            <a:custGeom>
              <a:avLst/>
              <a:gdLst/>
              <a:ahLst/>
              <a:cxnLst/>
              <a:rect l="l" t="t" r="r" b="b"/>
              <a:pathLst>
                <a:path w="11634978" h="1946215">
                  <a:moveTo>
                    <a:pt x="0" y="0"/>
                  </a:moveTo>
                  <a:lnTo>
                    <a:pt x="11634978" y="0"/>
                  </a:lnTo>
                  <a:lnTo>
                    <a:pt x="11634978" y="1946214"/>
                  </a:lnTo>
                  <a:lnTo>
                    <a:pt x="0" y="194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16869" y="399309"/>
              <a:ext cx="9569363" cy="2088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32"/>
                </a:lnSpc>
              </a:pPr>
              <a:r>
                <a:rPr lang="en-US" sz="9023">
                  <a:solidFill>
                    <a:srgbClr val="000000"/>
                  </a:solidFill>
                  <a:latin typeface="Childos Arabic Bold"/>
                </a:rPr>
                <a:t>Model Building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90046" cy="1084024"/>
            </a:xfrm>
            <a:custGeom>
              <a:avLst/>
              <a:gdLst/>
              <a:ahLst/>
              <a:cxnLst/>
              <a:rect l="l" t="t" r="r" b="b"/>
              <a:pathLst>
                <a:path w="1190046" h="1084024">
                  <a:moveTo>
                    <a:pt x="0" y="0"/>
                  </a:moveTo>
                  <a:lnTo>
                    <a:pt x="1190046" y="0"/>
                  </a:lnTo>
                  <a:lnTo>
                    <a:pt x="1190046" y="1084024"/>
                  </a:lnTo>
                  <a:lnTo>
                    <a:pt x="0" y="1084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00314" flipH="1" flipV="1">
              <a:off x="12067591" y="2297428"/>
              <a:ext cx="1190046" cy="1084024"/>
            </a:xfrm>
            <a:custGeom>
              <a:avLst/>
              <a:gdLst/>
              <a:ahLst/>
              <a:cxnLst/>
              <a:rect l="l" t="t" r="r" b="b"/>
              <a:pathLst>
                <a:path w="1190046" h="1084024">
                  <a:moveTo>
                    <a:pt x="1190045" y="1084024"/>
                  </a:moveTo>
                  <a:lnTo>
                    <a:pt x="0" y="1084024"/>
                  </a:lnTo>
                  <a:lnTo>
                    <a:pt x="0" y="0"/>
                  </a:lnTo>
                  <a:lnTo>
                    <a:pt x="1190045" y="0"/>
                  </a:lnTo>
                  <a:lnTo>
                    <a:pt x="1190045" y="108402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83635" y="2600370"/>
            <a:ext cx="7788915" cy="6277633"/>
          </a:xfrm>
          <a:custGeom>
            <a:avLst/>
            <a:gdLst/>
            <a:ahLst/>
            <a:cxnLst/>
            <a:rect l="l" t="t" r="r" b="b"/>
            <a:pathLst>
              <a:path w="7788915" h="6277633">
                <a:moveTo>
                  <a:pt x="0" y="0"/>
                </a:moveTo>
                <a:lnTo>
                  <a:pt x="7788915" y="0"/>
                </a:lnTo>
                <a:lnTo>
                  <a:pt x="778891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27096" y="2850727"/>
            <a:ext cx="633808" cy="854398"/>
          </a:xfrm>
          <a:custGeom>
            <a:avLst/>
            <a:gdLst/>
            <a:ahLst/>
            <a:cxnLst/>
            <a:rect l="l" t="t" r="r" b="b"/>
            <a:pathLst>
              <a:path w="633808" h="854398">
                <a:moveTo>
                  <a:pt x="0" y="0"/>
                </a:moveTo>
                <a:lnTo>
                  <a:pt x="633808" y="0"/>
                </a:lnTo>
                <a:lnTo>
                  <a:pt x="633808" y="854398"/>
                </a:lnTo>
                <a:lnTo>
                  <a:pt x="0" y="854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/>
              <p:cNvSpPr txBox="1"/>
              <p:nvPr/>
            </p:nvSpPr>
            <p:spPr>
              <a:xfrm>
                <a:off x="9599191" y="3173151"/>
                <a:ext cx="7979091" cy="25660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504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Childos Arabic"/>
                  </a:rPr>
                  <a:t>the full model and this model have a very similar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hildos Arabic"/>
                  </a:rPr>
                  <a:t>value 0.0183</a:t>
                </a:r>
              </a:p>
              <a:p>
                <a:pPr algn="just">
                  <a:lnSpc>
                    <a:spcPts val="504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Childos Arabic"/>
                  </a:rPr>
                  <a:t>(by the principle of parsimony select this model )</a:t>
                </a:r>
              </a:p>
            </p:txBody>
          </p:sp>
        </mc:Choice>
        <mc:Fallback xmlns=""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91" y="3173151"/>
                <a:ext cx="7979091" cy="2566035"/>
              </a:xfrm>
              <a:prstGeom prst="rect">
                <a:avLst/>
              </a:prstGeom>
              <a:blipFill>
                <a:blip r:embed="rId9"/>
                <a:stretch>
                  <a:fillRect l="-3657" t="-3465" r="-3339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9599191" y="6311968"/>
            <a:ext cx="7979091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the’num_keywords'and’global_rate_positive_words' variables are not significant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(compare a reduced model against the full model using an F-test)</a:t>
            </a:r>
          </a:p>
        </p:txBody>
      </p:sp>
      <p:sp>
        <p:nvSpPr>
          <p:cNvPr id="11" name="Freeform 11"/>
          <p:cNvSpPr/>
          <p:nvPr/>
        </p:nvSpPr>
        <p:spPr>
          <a:xfrm>
            <a:off x="8965383" y="5989544"/>
            <a:ext cx="633808" cy="854398"/>
          </a:xfrm>
          <a:custGeom>
            <a:avLst/>
            <a:gdLst/>
            <a:ahLst/>
            <a:cxnLst/>
            <a:rect l="l" t="t" r="r" b="b"/>
            <a:pathLst>
              <a:path w="633808" h="854398">
                <a:moveTo>
                  <a:pt x="0" y="0"/>
                </a:moveTo>
                <a:lnTo>
                  <a:pt x="633808" y="0"/>
                </a:lnTo>
                <a:lnTo>
                  <a:pt x="633808" y="854398"/>
                </a:lnTo>
                <a:lnTo>
                  <a:pt x="0" y="854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88736" y="3920582"/>
            <a:ext cx="2518658" cy="503732"/>
          </a:xfrm>
          <a:custGeom>
            <a:avLst/>
            <a:gdLst/>
            <a:ahLst/>
            <a:cxnLst/>
            <a:rect l="l" t="t" r="r" b="b"/>
            <a:pathLst>
              <a:path w="2518658" h="503732">
                <a:moveTo>
                  <a:pt x="0" y="0"/>
                </a:moveTo>
                <a:lnTo>
                  <a:pt x="2518658" y="0"/>
                </a:lnTo>
                <a:lnTo>
                  <a:pt x="2518658" y="503731"/>
                </a:lnTo>
                <a:lnTo>
                  <a:pt x="0" y="503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569" y="627836"/>
            <a:ext cx="9658658" cy="1615630"/>
          </a:xfrm>
          <a:custGeom>
            <a:avLst/>
            <a:gdLst/>
            <a:ahLst/>
            <a:cxnLst/>
            <a:rect l="l" t="t" r="r" b="b"/>
            <a:pathLst>
              <a:path w="9658658" h="1615630">
                <a:moveTo>
                  <a:pt x="0" y="0"/>
                </a:moveTo>
                <a:lnTo>
                  <a:pt x="9658658" y="0"/>
                </a:lnTo>
                <a:lnTo>
                  <a:pt x="9658658" y="1615630"/>
                </a:lnTo>
                <a:lnTo>
                  <a:pt x="0" y="1615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1234" y="612484"/>
            <a:ext cx="13703257" cy="163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32"/>
              </a:lnSpc>
            </a:pPr>
            <a:r>
              <a:rPr lang="en-US" sz="9023">
                <a:solidFill>
                  <a:srgbClr val="000000"/>
                </a:solidFill>
                <a:latin typeface="Childos Arabic Bold"/>
              </a:rPr>
              <a:t>Model Building - Main Effect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0587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0" y="0"/>
                </a:moveTo>
                <a:lnTo>
                  <a:pt x="892534" y="0"/>
                </a:lnTo>
                <a:lnTo>
                  <a:pt x="892534" y="813018"/>
                </a:lnTo>
                <a:lnTo>
                  <a:pt x="0" y="81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0314" flipH="1" flipV="1">
            <a:off x="10660401" y="219386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892534" y="813018"/>
                </a:moveTo>
                <a:lnTo>
                  <a:pt x="0" y="813018"/>
                </a:lnTo>
                <a:lnTo>
                  <a:pt x="0" y="0"/>
                </a:lnTo>
                <a:lnTo>
                  <a:pt x="892534" y="0"/>
                </a:lnTo>
                <a:lnTo>
                  <a:pt x="892534" y="8130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233981"/>
            <a:ext cx="9682708" cy="3819039"/>
          </a:xfrm>
          <a:custGeom>
            <a:avLst/>
            <a:gdLst/>
            <a:ahLst/>
            <a:cxnLst/>
            <a:rect l="l" t="t" r="r" b="b"/>
            <a:pathLst>
              <a:path w="9682708" h="3819039">
                <a:moveTo>
                  <a:pt x="0" y="0"/>
                </a:moveTo>
                <a:lnTo>
                  <a:pt x="9682708" y="0"/>
                </a:lnTo>
                <a:lnTo>
                  <a:pt x="9682708" y="3819038"/>
                </a:lnTo>
                <a:lnTo>
                  <a:pt x="0" y="3819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19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07486" y="6086960"/>
            <a:ext cx="1271770" cy="254354"/>
          </a:xfrm>
          <a:custGeom>
            <a:avLst/>
            <a:gdLst/>
            <a:ahLst/>
            <a:cxnLst/>
            <a:rect l="l" t="t" r="r" b="b"/>
            <a:pathLst>
              <a:path w="1271770" h="254354">
                <a:moveTo>
                  <a:pt x="0" y="0"/>
                </a:moveTo>
                <a:lnTo>
                  <a:pt x="1271770" y="0"/>
                </a:lnTo>
                <a:lnTo>
                  <a:pt x="1271770" y="254354"/>
                </a:lnTo>
                <a:lnTo>
                  <a:pt x="0" y="254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6636972" y="6002420"/>
            <a:ext cx="1004109" cy="3001412"/>
          </a:xfrm>
          <a:custGeom>
            <a:avLst/>
            <a:gdLst/>
            <a:ahLst/>
            <a:cxnLst/>
            <a:rect l="l" t="t" r="r" b="b"/>
            <a:pathLst>
              <a:path w="1004109" h="3001412">
                <a:moveTo>
                  <a:pt x="0" y="0"/>
                </a:moveTo>
                <a:lnTo>
                  <a:pt x="1004108" y="0"/>
                </a:lnTo>
                <a:lnTo>
                  <a:pt x="1004108" y="3001412"/>
                </a:lnTo>
                <a:lnTo>
                  <a:pt x="0" y="3001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30712" y="1825436"/>
            <a:ext cx="4728588" cy="4728588"/>
          </a:xfrm>
          <a:custGeom>
            <a:avLst/>
            <a:gdLst/>
            <a:ahLst/>
            <a:cxnLst/>
            <a:rect l="l" t="t" r="r" b="b"/>
            <a:pathLst>
              <a:path w="4728588" h="4728588">
                <a:moveTo>
                  <a:pt x="0" y="0"/>
                </a:moveTo>
                <a:lnTo>
                  <a:pt x="4728588" y="0"/>
                </a:lnTo>
                <a:lnTo>
                  <a:pt x="4728588" y="4728588"/>
                </a:lnTo>
                <a:lnTo>
                  <a:pt x="0" y="47285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55192" y="7367300"/>
            <a:ext cx="8901286" cy="18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3551">
                <a:solidFill>
                  <a:srgbClr val="000000"/>
                </a:solidFill>
                <a:latin typeface="Childos Arabic"/>
              </a:rPr>
              <a:t>We fail to reject Ho at a 95% significant level. Thus, we drop ‘num_keywords'and ’global_rate_positive_word’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6843" y="8025352"/>
            <a:ext cx="5982183" cy="85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386">
                <a:solidFill>
                  <a:srgbClr val="000000"/>
                </a:solidFill>
                <a:latin typeface="Childos Arabic"/>
              </a:rPr>
              <a:t>After dropping the two variables, we have our final main effect model.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569" y="627836"/>
            <a:ext cx="9658658" cy="1615630"/>
          </a:xfrm>
          <a:custGeom>
            <a:avLst/>
            <a:gdLst/>
            <a:ahLst/>
            <a:cxnLst/>
            <a:rect l="l" t="t" r="r" b="b"/>
            <a:pathLst>
              <a:path w="9658658" h="1615630">
                <a:moveTo>
                  <a:pt x="0" y="0"/>
                </a:moveTo>
                <a:lnTo>
                  <a:pt x="9658658" y="0"/>
                </a:lnTo>
                <a:lnTo>
                  <a:pt x="9658658" y="1615630"/>
                </a:lnTo>
                <a:lnTo>
                  <a:pt x="0" y="1615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91352" y="641059"/>
            <a:ext cx="10701033" cy="163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32"/>
              </a:lnSpc>
            </a:pPr>
            <a:r>
              <a:rPr lang="en-US" sz="9023">
                <a:solidFill>
                  <a:srgbClr val="000000"/>
                </a:solidFill>
                <a:latin typeface="Childos Arabic Bold"/>
              </a:rPr>
              <a:t> Model Building - cont.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0587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0" y="0"/>
                </a:moveTo>
                <a:lnTo>
                  <a:pt x="892534" y="0"/>
                </a:lnTo>
                <a:lnTo>
                  <a:pt x="892534" y="813018"/>
                </a:lnTo>
                <a:lnTo>
                  <a:pt x="0" y="81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0314" flipH="1" flipV="1">
            <a:off x="10660401" y="219386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892534" y="813018"/>
                </a:moveTo>
                <a:lnTo>
                  <a:pt x="0" y="813018"/>
                </a:lnTo>
                <a:lnTo>
                  <a:pt x="0" y="0"/>
                </a:lnTo>
                <a:lnTo>
                  <a:pt x="892534" y="0"/>
                </a:lnTo>
                <a:lnTo>
                  <a:pt x="892534" y="8130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36747" y="3043330"/>
            <a:ext cx="12446625" cy="515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5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Now, let's consider a model with interactions, where we have all the interactions between all the explanatory variables. Then, we will use step-wise selection to get the model with the lowest AIC to check if we have any improvements resulting by adding interaction terms.</a:t>
            </a:r>
          </a:p>
          <a:p>
            <a:pPr>
              <a:lnSpc>
                <a:spcPts val="6875"/>
              </a:lnSpc>
            </a:pPr>
            <a:endParaRPr lang="en-US" sz="3600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921234" y="3044264"/>
            <a:ext cx="1902122" cy="1299783"/>
          </a:xfrm>
          <a:custGeom>
            <a:avLst/>
            <a:gdLst/>
            <a:ahLst/>
            <a:cxnLst/>
            <a:rect l="l" t="t" r="r" b="b"/>
            <a:pathLst>
              <a:path w="1902122" h="1299783">
                <a:moveTo>
                  <a:pt x="0" y="0"/>
                </a:moveTo>
                <a:lnTo>
                  <a:pt x="1902122" y="0"/>
                </a:lnTo>
                <a:lnTo>
                  <a:pt x="1902122" y="1299783"/>
                </a:lnTo>
                <a:lnTo>
                  <a:pt x="0" y="1299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569" y="627836"/>
            <a:ext cx="9658658" cy="1615630"/>
          </a:xfrm>
          <a:custGeom>
            <a:avLst/>
            <a:gdLst/>
            <a:ahLst/>
            <a:cxnLst/>
            <a:rect l="l" t="t" r="r" b="b"/>
            <a:pathLst>
              <a:path w="9658658" h="1615630">
                <a:moveTo>
                  <a:pt x="0" y="0"/>
                </a:moveTo>
                <a:lnTo>
                  <a:pt x="9658658" y="0"/>
                </a:lnTo>
                <a:lnTo>
                  <a:pt x="9658658" y="1615630"/>
                </a:lnTo>
                <a:lnTo>
                  <a:pt x="0" y="1615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1234" y="659105"/>
            <a:ext cx="14148848" cy="3174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32"/>
              </a:lnSpc>
            </a:pPr>
            <a:r>
              <a:rPr lang="en-US" sz="9023" dirty="0">
                <a:solidFill>
                  <a:srgbClr val="000000"/>
                </a:solidFill>
                <a:latin typeface="Childos Arabic Bold"/>
              </a:rPr>
              <a:t> Model Building</a:t>
            </a:r>
            <a:r>
              <a:rPr lang="zh-CN" altLang="en-US" sz="9023" dirty="0">
                <a:solidFill>
                  <a:srgbClr val="000000"/>
                </a:solidFill>
                <a:latin typeface="Childos Arabic Bold"/>
              </a:rPr>
              <a:t> </a:t>
            </a:r>
            <a:r>
              <a:rPr lang="en-US" altLang="zh-CN" sz="9023" dirty="0">
                <a:solidFill>
                  <a:srgbClr val="000000"/>
                </a:solidFill>
                <a:latin typeface="Childos Arabic Bold"/>
              </a:rPr>
              <a:t>–</a:t>
            </a:r>
            <a:r>
              <a:rPr lang="zh-CN" altLang="en-US" sz="9023" dirty="0">
                <a:solidFill>
                  <a:srgbClr val="000000"/>
                </a:solidFill>
                <a:latin typeface="Childos Arabic Bold"/>
              </a:rPr>
              <a:t> </a:t>
            </a:r>
            <a:endParaRPr lang="en-US" altLang="zh-CN" sz="9023" dirty="0">
              <a:solidFill>
                <a:srgbClr val="000000"/>
              </a:solidFill>
              <a:latin typeface="Childos Arabic Bold"/>
            </a:endParaRPr>
          </a:p>
          <a:p>
            <a:pPr>
              <a:lnSpc>
                <a:spcPts val="12632"/>
              </a:lnSpc>
            </a:pPr>
            <a:r>
              <a:rPr lang="en-US" altLang="zh-CN" sz="9023" dirty="0">
                <a:solidFill>
                  <a:srgbClr val="000000"/>
                </a:solidFill>
                <a:latin typeface="Childos Arabic Bold"/>
              </a:rPr>
              <a:t>Interaction Model</a:t>
            </a:r>
            <a:endParaRPr lang="en-US" sz="9023" dirty="0">
              <a:solidFill>
                <a:srgbClr val="000000"/>
              </a:solidFill>
              <a:latin typeface="Childos Arabic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40587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0" y="0"/>
                </a:moveTo>
                <a:lnTo>
                  <a:pt x="892534" y="0"/>
                </a:lnTo>
                <a:lnTo>
                  <a:pt x="892534" y="813018"/>
                </a:lnTo>
                <a:lnTo>
                  <a:pt x="0" y="81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0314" flipH="1" flipV="1">
            <a:off x="10660401" y="2193861"/>
            <a:ext cx="892534" cy="813018"/>
          </a:xfrm>
          <a:custGeom>
            <a:avLst/>
            <a:gdLst/>
            <a:ahLst/>
            <a:cxnLst/>
            <a:rect l="l" t="t" r="r" b="b"/>
            <a:pathLst>
              <a:path w="892534" h="813018">
                <a:moveTo>
                  <a:pt x="892534" y="813018"/>
                </a:moveTo>
                <a:lnTo>
                  <a:pt x="0" y="813018"/>
                </a:lnTo>
                <a:lnTo>
                  <a:pt x="0" y="0"/>
                </a:lnTo>
                <a:lnTo>
                  <a:pt x="892534" y="0"/>
                </a:lnTo>
                <a:lnTo>
                  <a:pt x="892534" y="8130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0467" y="6264548"/>
            <a:ext cx="4235431" cy="847086"/>
          </a:xfrm>
          <a:custGeom>
            <a:avLst/>
            <a:gdLst/>
            <a:ahLst/>
            <a:cxnLst/>
            <a:rect l="l" t="t" r="r" b="b"/>
            <a:pathLst>
              <a:path w="4235431" h="847086">
                <a:moveTo>
                  <a:pt x="0" y="0"/>
                </a:moveTo>
                <a:lnTo>
                  <a:pt x="4235431" y="0"/>
                </a:lnTo>
                <a:lnTo>
                  <a:pt x="4235431" y="847086"/>
                </a:lnTo>
                <a:lnTo>
                  <a:pt x="0" y="84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58778" y="7864566"/>
            <a:ext cx="4183144" cy="836629"/>
          </a:xfrm>
          <a:custGeom>
            <a:avLst/>
            <a:gdLst/>
            <a:ahLst/>
            <a:cxnLst/>
            <a:rect l="l" t="t" r="r" b="b"/>
            <a:pathLst>
              <a:path w="4183144" h="836629">
                <a:moveTo>
                  <a:pt x="0" y="0"/>
                </a:moveTo>
                <a:lnTo>
                  <a:pt x="4183144" y="0"/>
                </a:lnTo>
                <a:lnTo>
                  <a:pt x="4183144" y="836629"/>
                </a:lnTo>
                <a:lnTo>
                  <a:pt x="0" y="836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98183" y="7261326"/>
            <a:ext cx="2267745" cy="453549"/>
          </a:xfrm>
          <a:custGeom>
            <a:avLst/>
            <a:gdLst/>
            <a:ahLst/>
            <a:cxnLst/>
            <a:rect l="l" t="t" r="r" b="b"/>
            <a:pathLst>
              <a:path w="2267745" h="453549">
                <a:moveTo>
                  <a:pt x="0" y="0"/>
                </a:moveTo>
                <a:lnTo>
                  <a:pt x="2267745" y="0"/>
                </a:lnTo>
                <a:lnTo>
                  <a:pt x="2267745" y="453549"/>
                </a:lnTo>
                <a:lnTo>
                  <a:pt x="0" y="45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6552" y="4702608"/>
            <a:ext cx="7400297" cy="387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92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In comparison with our main effect model, our final interaction model has lower AIC and BIC values, whereas values for R_squared and Adj_R_squared increased.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6684" y="8369817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4409566" y="3526404"/>
            <a:ext cx="0" cy="62425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2414791" y="4228663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414791" y="5694704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1"/>
                </a:lnTo>
                <a:lnTo>
                  <a:pt x="0" y="479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14791" y="6954895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H="1">
            <a:off x="2155868" y="5124450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2197795" y="6564370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2174918" y="7995568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485259">
            <a:off x="14688240" y="7684281"/>
            <a:ext cx="1493739" cy="1679145"/>
          </a:xfrm>
          <a:custGeom>
            <a:avLst/>
            <a:gdLst/>
            <a:ahLst/>
            <a:cxnLst/>
            <a:rect l="l" t="t" r="r" b="b"/>
            <a:pathLst>
              <a:path w="1493739" h="1679145">
                <a:moveTo>
                  <a:pt x="0" y="0"/>
                </a:moveTo>
                <a:lnTo>
                  <a:pt x="1493739" y="0"/>
                </a:lnTo>
                <a:lnTo>
                  <a:pt x="1493739" y="1679145"/>
                </a:lnTo>
                <a:lnTo>
                  <a:pt x="0" y="1679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50695" y="9143971"/>
            <a:ext cx="4317741" cy="6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815021" y="3998236"/>
            <a:ext cx="1515381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WenQuanYi Bold"/>
              </a:rPr>
              <a:t>AIC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56614" y="5391525"/>
            <a:ext cx="103219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WenQuanYi Bold"/>
              </a:rPr>
              <a:t>BIC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2"/>
              <p:cNvSpPr txBox="1"/>
              <p:nvPr/>
            </p:nvSpPr>
            <p:spPr>
              <a:xfrm>
                <a:off x="3332951" y="6735820"/>
                <a:ext cx="389558" cy="9361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7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5199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5199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5199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5199" dirty="0">
                  <a:solidFill>
                    <a:srgbClr val="000000"/>
                  </a:solidFill>
                  <a:latin typeface="WenQuanYi Bold"/>
                </a:endParaRPr>
              </a:p>
            </p:txBody>
          </p:sp>
        </mc:Choice>
        <mc:Fallback xmlns="">
          <p:sp>
            <p:nvSpPr>
              <p:cNvPr id="22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51" y="6735820"/>
                <a:ext cx="389558" cy="936154"/>
              </a:xfrm>
              <a:prstGeom prst="rect">
                <a:avLst/>
              </a:prstGeom>
              <a:blipFill>
                <a:blip r:embed="rId12"/>
                <a:stretch>
                  <a:fillRect l="-121875" r="-5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3"/>
          <p:cNvSpPr txBox="1"/>
          <p:nvPr/>
        </p:nvSpPr>
        <p:spPr>
          <a:xfrm>
            <a:off x="4820166" y="4025063"/>
            <a:ext cx="1940443" cy="79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-620.53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20166" y="5401050"/>
            <a:ext cx="1940443" cy="79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-467.07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13546" y="6796464"/>
            <a:ext cx="1753683" cy="79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0.0268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6"/>
              <p:cNvSpPr txBox="1"/>
              <p:nvPr/>
            </p:nvSpPr>
            <p:spPr>
              <a:xfrm>
                <a:off x="1895531" y="8108690"/>
                <a:ext cx="2184574" cy="8609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79"/>
                  </a:lnSpc>
                </a:pPr>
                <a:r>
                  <a:rPr lang="en-US" sz="5199" dirty="0">
                    <a:solidFill>
                      <a:srgbClr val="000000"/>
                    </a:solidFill>
                    <a:latin typeface="WenQuanYi Bold"/>
                  </a:rPr>
                  <a:t>adj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5199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199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5199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5199" dirty="0">
                  <a:solidFill>
                    <a:srgbClr val="000000"/>
                  </a:solidFill>
                  <a:latin typeface="WenQuanYi Bold"/>
                </a:endParaRPr>
              </a:p>
            </p:txBody>
          </p:sp>
        </mc:Choice>
        <mc:Fallback xmlns="">
          <p:sp>
            <p:nvSpPr>
              <p:cNvPr id="26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531" y="8108690"/>
                <a:ext cx="2184574" cy="860941"/>
              </a:xfrm>
              <a:prstGeom prst="rect">
                <a:avLst/>
              </a:prstGeom>
              <a:blipFill>
                <a:blip r:embed="rId13"/>
                <a:stretch>
                  <a:fillRect l="-9827" t="-15942" b="-44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7"/>
          <p:cNvSpPr txBox="1"/>
          <p:nvPr/>
        </p:nvSpPr>
        <p:spPr>
          <a:xfrm>
            <a:off x="4913546" y="8187630"/>
            <a:ext cx="1753683" cy="79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0.0260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3634" y="1796038"/>
            <a:ext cx="7892179" cy="330037"/>
          </a:xfrm>
          <a:custGeom>
            <a:avLst/>
            <a:gdLst/>
            <a:ahLst/>
            <a:cxnLst/>
            <a:rect l="l" t="t" r="r" b="b"/>
            <a:pathLst>
              <a:path w="7892179" h="330037">
                <a:moveTo>
                  <a:pt x="0" y="0"/>
                </a:moveTo>
                <a:lnTo>
                  <a:pt x="7892179" y="0"/>
                </a:lnTo>
                <a:lnTo>
                  <a:pt x="7892179" y="330036"/>
                </a:lnTo>
                <a:lnTo>
                  <a:pt x="0" y="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562105" y="559760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80"/>
                </a:lnTo>
                <a:lnTo>
                  <a:pt x="0" y="9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4221">
            <a:off x="6756720" y="7136879"/>
            <a:ext cx="2750053" cy="1866598"/>
          </a:xfrm>
          <a:custGeom>
            <a:avLst/>
            <a:gdLst/>
            <a:ahLst/>
            <a:cxnLst/>
            <a:rect l="l" t="t" r="r" b="b"/>
            <a:pathLst>
              <a:path w="2750053" h="1866598">
                <a:moveTo>
                  <a:pt x="0" y="0"/>
                </a:moveTo>
                <a:lnTo>
                  <a:pt x="2750053" y="0"/>
                </a:lnTo>
                <a:lnTo>
                  <a:pt x="2750053" y="1866599"/>
                </a:lnTo>
                <a:lnTo>
                  <a:pt x="0" y="1866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9245" y="2332274"/>
            <a:ext cx="8545544" cy="5144939"/>
          </a:xfrm>
          <a:custGeom>
            <a:avLst/>
            <a:gdLst/>
            <a:ahLst/>
            <a:cxnLst/>
            <a:rect l="l" t="t" r="r" b="b"/>
            <a:pathLst>
              <a:path w="8545544" h="5144939">
                <a:moveTo>
                  <a:pt x="0" y="0"/>
                </a:moveTo>
                <a:lnTo>
                  <a:pt x="8545543" y="0"/>
                </a:lnTo>
                <a:lnTo>
                  <a:pt x="8545543" y="5144939"/>
                </a:lnTo>
                <a:lnTo>
                  <a:pt x="0" y="5144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00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8456" y="4530092"/>
            <a:ext cx="1207277" cy="1312127"/>
          </a:xfrm>
          <a:custGeom>
            <a:avLst/>
            <a:gdLst/>
            <a:ahLst/>
            <a:cxnLst/>
            <a:rect l="l" t="t" r="r" b="b"/>
            <a:pathLst>
              <a:path w="1207277" h="1312127">
                <a:moveTo>
                  <a:pt x="0" y="0"/>
                </a:moveTo>
                <a:lnTo>
                  <a:pt x="1207277" y="0"/>
                </a:lnTo>
                <a:lnTo>
                  <a:pt x="1207277" y="1312128"/>
                </a:lnTo>
                <a:lnTo>
                  <a:pt x="0" y="13121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4504" y="840233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1"/>
                </a:lnTo>
                <a:lnTo>
                  <a:pt x="0" y="1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36900" y="528873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Model Diagnostics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76814" y="5737445"/>
            <a:ext cx="6692999" cy="384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The assumption of equal variance appears to be violated. Further scrutiny of the Q-Q residual plot leads to the inference that the normality assumption is also likely violated.</a:t>
            </a:r>
            <a:r>
              <a:rPr lang="en-US" sz="3600">
                <a:solidFill>
                  <a:srgbClr val="000000"/>
                </a:solidFill>
                <a:latin typeface="Childos Arabic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3634" y="1796038"/>
            <a:ext cx="7892179" cy="330037"/>
          </a:xfrm>
          <a:custGeom>
            <a:avLst/>
            <a:gdLst/>
            <a:ahLst/>
            <a:cxnLst/>
            <a:rect l="l" t="t" r="r" b="b"/>
            <a:pathLst>
              <a:path w="7892179" h="330037">
                <a:moveTo>
                  <a:pt x="0" y="0"/>
                </a:moveTo>
                <a:lnTo>
                  <a:pt x="7892179" y="0"/>
                </a:lnTo>
                <a:lnTo>
                  <a:pt x="7892179" y="330036"/>
                </a:lnTo>
                <a:lnTo>
                  <a:pt x="0" y="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562105" y="559760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80"/>
                </a:lnTo>
                <a:lnTo>
                  <a:pt x="0" y="9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24504" y="840233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1"/>
                </a:lnTo>
                <a:lnTo>
                  <a:pt x="0" y="1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1417" y="3472197"/>
            <a:ext cx="9695733" cy="2617450"/>
          </a:xfrm>
          <a:custGeom>
            <a:avLst/>
            <a:gdLst/>
            <a:ahLst/>
            <a:cxnLst/>
            <a:rect l="l" t="t" r="r" b="b"/>
            <a:pathLst>
              <a:path w="9695733" h="2617450">
                <a:moveTo>
                  <a:pt x="0" y="0"/>
                </a:moveTo>
                <a:lnTo>
                  <a:pt x="9695733" y="0"/>
                </a:lnTo>
                <a:lnTo>
                  <a:pt x="9695733" y="2617450"/>
                </a:lnTo>
                <a:lnTo>
                  <a:pt x="0" y="2617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664" r="-215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64437" y="3869380"/>
            <a:ext cx="1359127" cy="969024"/>
          </a:xfrm>
          <a:custGeom>
            <a:avLst/>
            <a:gdLst/>
            <a:ahLst/>
            <a:cxnLst/>
            <a:rect l="l" t="t" r="r" b="b"/>
            <a:pathLst>
              <a:path w="1359127" h="969024">
                <a:moveTo>
                  <a:pt x="0" y="0"/>
                </a:moveTo>
                <a:lnTo>
                  <a:pt x="1359126" y="0"/>
                </a:lnTo>
                <a:lnTo>
                  <a:pt x="1359126" y="969023"/>
                </a:lnTo>
                <a:lnTo>
                  <a:pt x="0" y="969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6900" y="528873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Model Diagnostics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98639" y="3445517"/>
            <a:ext cx="7589361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Under 95% confidence level, we have substantial evidence to reject the Ho, meaning that heteroscedasticity is still present in the regression model.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5075" y="6907813"/>
            <a:ext cx="12801499" cy="19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To keep improving our constant variance assumption, we will use the weighted least square approach to see if the assumption and the model can be overall improved.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897880" y="665562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4371" y="1709197"/>
            <a:ext cx="9888666" cy="413526"/>
          </a:xfrm>
          <a:custGeom>
            <a:avLst/>
            <a:gdLst/>
            <a:ahLst/>
            <a:cxnLst/>
            <a:rect l="l" t="t" r="r" b="b"/>
            <a:pathLst>
              <a:path w="9888666" h="413526">
                <a:moveTo>
                  <a:pt x="0" y="0"/>
                </a:moveTo>
                <a:lnTo>
                  <a:pt x="9888666" y="0"/>
                </a:lnTo>
                <a:lnTo>
                  <a:pt x="9888666" y="413527"/>
                </a:lnTo>
                <a:lnTo>
                  <a:pt x="0" y="413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562105" y="559760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80"/>
                </a:lnTo>
                <a:lnTo>
                  <a:pt x="0" y="9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4221">
            <a:off x="6756720" y="7136879"/>
            <a:ext cx="2750053" cy="1866598"/>
          </a:xfrm>
          <a:custGeom>
            <a:avLst/>
            <a:gdLst/>
            <a:ahLst/>
            <a:cxnLst/>
            <a:rect l="l" t="t" r="r" b="b"/>
            <a:pathLst>
              <a:path w="2750053" h="1866598">
                <a:moveTo>
                  <a:pt x="0" y="0"/>
                </a:moveTo>
                <a:lnTo>
                  <a:pt x="2750053" y="0"/>
                </a:lnTo>
                <a:lnTo>
                  <a:pt x="2750053" y="1866599"/>
                </a:lnTo>
                <a:lnTo>
                  <a:pt x="0" y="1866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88456" y="4530092"/>
            <a:ext cx="1207277" cy="1312127"/>
          </a:xfrm>
          <a:custGeom>
            <a:avLst/>
            <a:gdLst/>
            <a:ahLst/>
            <a:cxnLst/>
            <a:rect l="l" t="t" r="r" b="b"/>
            <a:pathLst>
              <a:path w="1207277" h="1312127">
                <a:moveTo>
                  <a:pt x="0" y="0"/>
                </a:moveTo>
                <a:lnTo>
                  <a:pt x="1207277" y="0"/>
                </a:lnTo>
                <a:lnTo>
                  <a:pt x="1207277" y="1312128"/>
                </a:lnTo>
                <a:lnTo>
                  <a:pt x="0" y="1312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4504" y="840233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1"/>
                </a:lnTo>
                <a:lnTo>
                  <a:pt x="0" y="1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5840" y="2332274"/>
            <a:ext cx="10290028" cy="5092456"/>
          </a:xfrm>
          <a:custGeom>
            <a:avLst/>
            <a:gdLst/>
            <a:ahLst/>
            <a:cxnLst/>
            <a:rect l="l" t="t" r="r" b="b"/>
            <a:pathLst>
              <a:path w="10290028" h="5092456">
                <a:moveTo>
                  <a:pt x="0" y="0"/>
                </a:moveTo>
                <a:lnTo>
                  <a:pt x="10290028" y="0"/>
                </a:lnTo>
                <a:lnTo>
                  <a:pt x="10290028" y="5092456"/>
                </a:lnTo>
                <a:lnTo>
                  <a:pt x="0" y="5092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096" r="-4007" b="-455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11514" y="4231048"/>
            <a:ext cx="4024787" cy="1803401"/>
          </a:xfrm>
          <a:custGeom>
            <a:avLst/>
            <a:gdLst/>
            <a:ahLst/>
            <a:cxnLst/>
            <a:rect l="l" t="t" r="r" b="b"/>
            <a:pathLst>
              <a:path w="1926876" h="726527">
                <a:moveTo>
                  <a:pt x="0" y="0"/>
                </a:moveTo>
                <a:lnTo>
                  <a:pt x="1926876" y="0"/>
                </a:lnTo>
                <a:lnTo>
                  <a:pt x="1926876" y="726528"/>
                </a:lnTo>
                <a:lnTo>
                  <a:pt x="0" y="726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36900" y="528873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Remedial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7913" y="8030079"/>
            <a:ext cx="6975653" cy="1260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Childos Arabic"/>
              </a:rPr>
              <a:t>With </a:t>
            </a:r>
            <a:r>
              <a:rPr lang="el-GR" altLang="zh-CN" sz="3600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λ </a:t>
            </a:r>
            <a:r>
              <a:rPr lang="en-US" sz="3600" dirty="0">
                <a:solidFill>
                  <a:srgbClr val="000000"/>
                </a:solidFill>
                <a:latin typeface="Childos Arabic"/>
              </a:rPr>
              <a:t>= -0.18, we will implement the box-cox transformation.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3634" y="1796038"/>
            <a:ext cx="7892179" cy="330037"/>
          </a:xfrm>
          <a:custGeom>
            <a:avLst/>
            <a:gdLst/>
            <a:ahLst/>
            <a:cxnLst/>
            <a:rect l="l" t="t" r="r" b="b"/>
            <a:pathLst>
              <a:path w="7892179" h="330037">
                <a:moveTo>
                  <a:pt x="0" y="0"/>
                </a:moveTo>
                <a:lnTo>
                  <a:pt x="7892179" y="0"/>
                </a:lnTo>
                <a:lnTo>
                  <a:pt x="7892179" y="330036"/>
                </a:lnTo>
                <a:lnTo>
                  <a:pt x="0" y="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562105" y="559760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80"/>
                </a:lnTo>
                <a:lnTo>
                  <a:pt x="0" y="9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24504" y="840233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1"/>
                </a:lnTo>
                <a:lnTo>
                  <a:pt x="0" y="1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759130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56497" y="3149907"/>
            <a:ext cx="15575005" cy="3723867"/>
          </a:xfrm>
          <a:custGeom>
            <a:avLst/>
            <a:gdLst/>
            <a:ahLst/>
            <a:cxnLst/>
            <a:rect l="l" t="t" r="r" b="b"/>
            <a:pathLst>
              <a:path w="15575005" h="3723867">
                <a:moveTo>
                  <a:pt x="0" y="0"/>
                </a:moveTo>
                <a:lnTo>
                  <a:pt x="15575006" y="0"/>
                </a:lnTo>
                <a:lnTo>
                  <a:pt x="15575006" y="3723867"/>
                </a:lnTo>
                <a:lnTo>
                  <a:pt x="0" y="3723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6900" y="528873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Applying WLS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6603" y="7899891"/>
            <a:ext cx="10234793" cy="10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878">
                <a:solidFill>
                  <a:srgbClr val="000000"/>
                </a:solidFill>
                <a:latin typeface="Childos Arabic"/>
              </a:rPr>
              <a:t>After we did Box-Cox Transformation and WLS method, we also used Reduced model Full model F test to drop some insignificant variables.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3634" y="1796038"/>
            <a:ext cx="7892179" cy="330037"/>
          </a:xfrm>
          <a:custGeom>
            <a:avLst/>
            <a:gdLst/>
            <a:ahLst/>
            <a:cxnLst/>
            <a:rect l="l" t="t" r="r" b="b"/>
            <a:pathLst>
              <a:path w="7892179" h="330037">
                <a:moveTo>
                  <a:pt x="0" y="0"/>
                </a:moveTo>
                <a:lnTo>
                  <a:pt x="7892179" y="0"/>
                </a:lnTo>
                <a:lnTo>
                  <a:pt x="7892179" y="330036"/>
                </a:lnTo>
                <a:lnTo>
                  <a:pt x="0" y="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562105" y="559760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80"/>
                </a:lnTo>
                <a:lnTo>
                  <a:pt x="0" y="93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24504" y="840233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1"/>
                </a:lnTo>
                <a:lnTo>
                  <a:pt x="0" y="1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6900" y="528873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Model Diagnostics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48735" y="2289209"/>
            <a:ext cx="0" cy="62425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153960" y="2991468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53960" y="4457509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53960" y="5717701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23471" y="5622451"/>
            <a:ext cx="3151255" cy="322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"/>
              </a:rPr>
              <a:t>0.09699790</a:t>
            </a: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"/>
            </a:endParaRP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"/>
            </a:endParaRP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"/>
            </a:endParaRPr>
          </a:p>
        </p:txBody>
      </p:sp>
      <p:sp>
        <p:nvSpPr>
          <p:cNvPr id="11" name="AutoShape 11"/>
          <p:cNvSpPr/>
          <p:nvPr/>
        </p:nvSpPr>
        <p:spPr>
          <a:xfrm flipH="1">
            <a:off x="10895037" y="3887255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10936965" y="5327176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10914087" y="6758373"/>
            <a:ext cx="45539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9995854" y="7206399"/>
            <a:ext cx="553122" cy="479142"/>
          </a:xfrm>
          <a:custGeom>
            <a:avLst/>
            <a:gdLst/>
            <a:ahLst/>
            <a:cxnLst/>
            <a:rect l="l" t="t" r="r" b="b"/>
            <a:pathLst>
              <a:path w="553122" h="479142">
                <a:moveTo>
                  <a:pt x="0" y="0"/>
                </a:moveTo>
                <a:lnTo>
                  <a:pt x="553122" y="0"/>
                </a:lnTo>
                <a:lnTo>
                  <a:pt x="553122" y="479142"/>
                </a:lnTo>
                <a:lnTo>
                  <a:pt x="0" y="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46823" y="2543802"/>
            <a:ext cx="7306081" cy="7306081"/>
          </a:xfrm>
          <a:custGeom>
            <a:avLst/>
            <a:gdLst/>
            <a:ahLst/>
            <a:cxnLst/>
            <a:rect l="l" t="t" r="r" b="b"/>
            <a:pathLst>
              <a:path w="7306081" h="7306081">
                <a:moveTo>
                  <a:pt x="0" y="0"/>
                </a:moveTo>
                <a:lnTo>
                  <a:pt x="7306081" y="0"/>
                </a:lnTo>
                <a:lnTo>
                  <a:pt x="7306081" y="7306081"/>
                </a:lnTo>
                <a:lnTo>
                  <a:pt x="0" y="73060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620422" y="8599497"/>
            <a:ext cx="7805783" cy="6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hildos Arabic"/>
              </a:rPr>
              <a:t>Comparing with the </a:t>
            </a:r>
            <a:r>
              <a:rPr lang="en-US" sz="2799">
                <a:solidFill>
                  <a:srgbClr val="000000"/>
                </a:solidFill>
                <a:latin typeface="Childos Arabic Bold"/>
              </a:rPr>
              <a:t>main effect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14253" y="2795373"/>
            <a:ext cx="1352940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WenQuanYi Bold"/>
              </a:rPr>
              <a:t>AIC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95783" y="4154331"/>
            <a:ext cx="103219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WenQuanYi Bold"/>
              </a:rPr>
              <a:t>BIC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12072120" y="5498626"/>
                <a:ext cx="389558" cy="9361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7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5199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5199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5199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5199" dirty="0">
                  <a:solidFill>
                    <a:srgbClr val="000000"/>
                  </a:solidFill>
                  <a:latin typeface="WenQuanYi Bold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120" y="5498626"/>
                <a:ext cx="389558" cy="936154"/>
              </a:xfrm>
              <a:prstGeom prst="rect">
                <a:avLst/>
              </a:prstGeom>
              <a:blipFill>
                <a:blip r:embed="rId11"/>
                <a:stretch>
                  <a:fillRect l="-118750" r="-5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20"/>
          <p:cNvSpPr txBox="1"/>
          <p:nvPr/>
        </p:nvSpPr>
        <p:spPr>
          <a:xfrm>
            <a:off x="13423471" y="2787869"/>
            <a:ext cx="3268533" cy="314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4465">
                <a:solidFill>
                  <a:srgbClr val="000000"/>
                </a:solidFill>
                <a:latin typeface="WenQuanYi"/>
              </a:rPr>
              <a:t>-521605.05</a:t>
            </a:r>
          </a:p>
          <a:p>
            <a:pPr algn="ctr">
              <a:lnSpc>
                <a:spcPts val="6252"/>
              </a:lnSpc>
            </a:pPr>
            <a:endParaRPr lang="en-US" sz="4465">
              <a:solidFill>
                <a:srgbClr val="000000"/>
              </a:solidFill>
              <a:latin typeface="WenQuanYi"/>
            </a:endParaRPr>
          </a:p>
          <a:p>
            <a:pPr algn="ctr">
              <a:lnSpc>
                <a:spcPts val="6252"/>
              </a:lnSpc>
            </a:pPr>
            <a:endParaRPr lang="en-US" sz="4465">
              <a:solidFill>
                <a:srgbClr val="000000"/>
              </a:solidFill>
              <a:latin typeface="WenQuanYi"/>
            </a:endParaRPr>
          </a:p>
          <a:p>
            <a:pPr algn="ctr">
              <a:lnSpc>
                <a:spcPts val="6252"/>
              </a:lnSpc>
            </a:pPr>
            <a:endParaRPr lang="en-US" sz="4465">
              <a:solidFill>
                <a:srgbClr val="000000"/>
              </a:solidFill>
              <a:latin typeface="WenQuanY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84228" y="4262999"/>
            <a:ext cx="3547020" cy="241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-521500.06</a:t>
            </a: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 Bold"/>
            </a:endParaRP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2"/>
              <p:cNvSpPr txBox="1"/>
              <p:nvPr/>
            </p:nvSpPr>
            <p:spPr>
              <a:xfrm>
                <a:off x="10634701" y="6871496"/>
                <a:ext cx="2184574" cy="8609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79"/>
                  </a:lnSpc>
                </a:pPr>
                <a:r>
                  <a:rPr lang="en-US" sz="5199" dirty="0">
                    <a:solidFill>
                      <a:srgbClr val="000000"/>
                    </a:solidFill>
                    <a:latin typeface="WenQuanYi Bold"/>
                  </a:rPr>
                  <a:t>adj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5199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199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5199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5199" dirty="0">
                  <a:solidFill>
                    <a:srgbClr val="000000"/>
                  </a:solidFill>
                  <a:latin typeface="WenQuanYi Bold"/>
                </a:endParaRPr>
              </a:p>
            </p:txBody>
          </p:sp>
        </mc:Choice>
        <mc:Fallback xmlns="">
          <p:sp>
            <p:nvSpPr>
              <p:cNvPr id="22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701" y="6871496"/>
                <a:ext cx="2184574" cy="860941"/>
              </a:xfrm>
              <a:prstGeom prst="rect">
                <a:avLst/>
              </a:prstGeom>
              <a:blipFill>
                <a:blip r:embed="rId12"/>
                <a:stretch>
                  <a:fillRect l="-9827" t="-14493" b="-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3"/>
          <p:cNvSpPr txBox="1"/>
          <p:nvPr/>
        </p:nvSpPr>
        <p:spPr>
          <a:xfrm>
            <a:off x="13423471" y="6881021"/>
            <a:ext cx="3380365" cy="241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sz="4569">
                <a:solidFill>
                  <a:srgbClr val="000000"/>
                </a:solidFill>
                <a:latin typeface="WenQuanYi Bold"/>
              </a:rPr>
              <a:t>0.09656682</a:t>
            </a: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 Bold"/>
            </a:endParaRPr>
          </a:p>
          <a:p>
            <a:pPr algn="ctr">
              <a:lnSpc>
                <a:spcPts val="6397"/>
              </a:lnSpc>
            </a:pPr>
            <a:endParaRPr lang="en-US" sz="4569">
              <a:solidFill>
                <a:srgbClr val="000000"/>
              </a:solidFill>
              <a:latin typeface="WenQuanYi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5610" y="1318136"/>
            <a:ext cx="7892179" cy="330037"/>
          </a:xfrm>
          <a:custGeom>
            <a:avLst/>
            <a:gdLst/>
            <a:ahLst/>
            <a:cxnLst/>
            <a:rect l="l" t="t" r="r" b="b"/>
            <a:pathLst>
              <a:path w="7892179" h="330037">
                <a:moveTo>
                  <a:pt x="0" y="0"/>
                </a:moveTo>
                <a:lnTo>
                  <a:pt x="7892179" y="0"/>
                </a:lnTo>
                <a:lnTo>
                  <a:pt x="7892179" y="330036"/>
                </a:lnTo>
                <a:lnTo>
                  <a:pt x="0" y="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7425">
            <a:off x="1010934" y="469466"/>
            <a:ext cx="933190" cy="937879"/>
          </a:xfrm>
          <a:custGeom>
            <a:avLst/>
            <a:gdLst/>
            <a:ahLst/>
            <a:cxnLst/>
            <a:rect l="l" t="t" r="r" b="b"/>
            <a:pathLst>
              <a:path w="933190" h="937879">
                <a:moveTo>
                  <a:pt x="0" y="0"/>
                </a:moveTo>
                <a:lnTo>
                  <a:pt x="933190" y="0"/>
                </a:lnTo>
                <a:lnTo>
                  <a:pt x="933190" y="937879"/>
                </a:lnTo>
                <a:lnTo>
                  <a:pt x="0" y="937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61830" y="393657"/>
            <a:ext cx="998809" cy="1285841"/>
          </a:xfrm>
          <a:custGeom>
            <a:avLst/>
            <a:gdLst/>
            <a:ahLst/>
            <a:cxnLst/>
            <a:rect l="l" t="t" r="r" b="b"/>
            <a:pathLst>
              <a:path w="998809" h="1285841">
                <a:moveTo>
                  <a:pt x="0" y="0"/>
                </a:moveTo>
                <a:lnTo>
                  <a:pt x="998809" y="0"/>
                </a:lnTo>
                <a:lnTo>
                  <a:pt x="998809" y="1285842"/>
                </a:lnTo>
                <a:lnTo>
                  <a:pt x="0" y="1285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36900" y="1679499"/>
            <a:ext cx="6513880" cy="4024647"/>
          </a:xfrm>
          <a:custGeom>
            <a:avLst/>
            <a:gdLst/>
            <a:ahLst/>
            <a:cxnLst/>
            <a:rect l="l" t="t" r="r" b="b"/>
            <a:pathLst>
              <a:path w="6513880" h="4024647">
                <a:moveTo>
                  <a:pt x="0" y="0"/>
                </a:moveTo>
                <a:lnTo>
                  <a:pt x="6513879" y="0"/>
                </a:lnTo>
                <a:lnTo>
                  <a:pt x="6513879" y="4024647"/>
                </a:lnTo>
                <a:lnTo>
                  <a:pt x="0" y="40246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7375" y="1648172"/>
            <a:ext cx="6513880" cy="4024647"/>
          </a:xfrm>
          <a:custGeom>
            <a:avLst/>
            <a:gdLst/>
            <a:ahLst/>
            <a:cxnLst/>
            <a:rect l="l" t="t" r="r" b="b"/>
            <a:pathLst>
              <a:path w="6513880" h="4024647">
                <a:moveTo>
                  <a:pt x="0" y="0"/>
                </a:moveTo>
                <a:lnTo>
                  <a:pt x="6513880" y="0"/>
                </a:lnTo>
                <a:lnTo>
                  <a:pt x="6513880" y="4024647"/>
                </a:lnTo>
                <a:lnTo>
                  <a:pt x="0" y="4024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36900" y="6106106"/>
            <a:ext cx="6513880" cy="4024647"/>
          </a:xfrm>
          <a:custGeom>
            <a:avLst/>
            <a:gdLst/>
            <a:ahLst/>
            <a:cxnLst/>
            <a:rect l="l" t="t" r="r" b="b"/>
            <a:pathLst>
              <a:path w="6513880" h="4024647">
                <a:moveTo>
                  <a:pt x="0" y="0"/>
                </a:moveTo>
                <a:lnTo>
                  <a:pt x="6513879" y="0"/>
                </a:lnTo>
                <a:lnTo>
                  <a:pt x="6513879" y="4024647"/>
                </a:lnTo>
                <a:lnTo>
                  <a:pt x="0" y="4024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7375" y="6106106"/>
            <a:ext cx="6513880" cy="4024647"/>
          </a:xfrm>
          <a:custGeom>
            <a:avLst/>
            <a:gdLst/>
            <a:ahLst/>
            <a:cxnLst/>
            <a:rect l="l" t="t" r="r" b="b"/>
            <a:pathLst>
              <a:path w="6513880" h="4024647">
                <a:moveTo>
                  <a:pt x="0" y="0"/>
                </a:moveTo>
                <a:lnTo>
                  <a:pt x="6513880" y="0"/>
                </a:lnTo>
                <a:lnTo>
                  <a:pt x="6513880" y="4024647"/>
                </a:lnTo>
                <a:lnTo>
                  <a:pt x="0" y="4024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89891" y="-155228"/>
            <a:ext cx="123463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Model Diagnostics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477529" y="5906081"/>
            <a:ext cx="153750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163050" y="1648172"/>
            <a:ext cx="0" cy="8482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8116">
            <a:off x="497912" y="618555"/>
            <a:ext cx="7681379" cy="1773700"/>
          </a:xfrm>
          <a:custGeom>
            <a:avLst/>
            <a:gdLst/>
            <a:ahLst/>
            <a:cxnLst/>
            <a:rect l="l" t="t" r="r" b="b"/>
            <a:pathLst>
              <a:path w="7681379" h="1773700">
                <a:moveTo>
                  <a:pt x="0" y="0"/>
                </a:moveTo>
                <a:lnTo>
                  <a:pt x="7681378" y="0"/>
                </a:lnTo>
                <a:lnTo>
                  <a:pt x="7681378" y="1773700"/>
                </a:lnTo>
                <a:lnTo>
                  <a:pt x="0" y="177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63074" y="793835"/>
            <a:ext cx="7315200" cy="1423139"/>
          </a:xfrm>
          <a:custGeom>
            <a:avLst/>
            <a:gdLst/>
            <a:ahLst/>
            <a:cxnLst/>
            <a:rect l="l" t="t" r="r" b="b"/>
            <a:pathLst>
              <a:path w="7315200" h="1423139">
                <a:moveTo>
                  <a:pt x="0" y="0"/>
                </a:moveTo>
                <a:lnTo>
                  <a:pt x="7315200" y="0"/>
                </a:lnTo>
                <a:lnTo>
                  <a:pt x="7315200" y="1423139"/>
                </a:lnTo>
                <a:lnTo>
                  <a:pt x="0" y="14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4221">
            <a:off x="1747623" y="4685147"/>
            <a:ext cx="2137534" cy="1450851"/>
          </a:xfrm>
          <a:custGeom>
            <a:avLst/>
            <a:gdLst/>
            <a:ahLst/>
            <a:cxnLst/>
            <a:rect l="l" t="t" r="r" b="b"/>
            <a:pathLst>
              <a:path w="2137534" h="1450851">
                <a:moveTo>
                  <a:pt x="0" y="0"/>
                </a:moveTo>
                <a:lnTo>
                  <a:pt x="2137533" y="0"/>
                </a:lnTo>
                <a:lnTo>
                  <a:pt x="2137533" y="1450851"/>
                </a:lnTo>
                <a:lnTo>
                  <a:pt x="0" y="1450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8116">
            <a:off x="4100607" y="5555341"/>
            <a:ext cx="4336030" cy="1001229"/>
          </a:xfrm>
          <a:custGeom>
            <a:avLst/>
            <a:gdLst/>
            <a:ahLst/>
            <a:cxnLst/>
            <a:rect l="l" t="t" r="r" b="b"/>
            <a:pathLst>
              <a:path w="4336030" h="1001229">
                <a:moveTo>
                  <a:pt x="0" y="0"/>
                </a:moveTo>
                <a:lnTo>
                  <a:pt x="4336030" y="0"/>
                </a:lnTo>
                <a:lnTo>
                  <a:pt x="4336030" y="1001229"/>
                </a:lnTo>
                <a:lnTo>
                  <a:pt x="0" y="1001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16389" y="6803513"/>
            <a:ext cx="13585562" cy="19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identify and measure the influence of various elements, including content characteristics, timing of publication, and user engagement 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1851" y="1963737"/>
            <a:ext cx="16531059" cy="281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Childos Arabic"/>
              </a:rPr>
              <a:t>“What key factors contribute to the virality of Mashable article in social media, as measured by share count and how can we interpret this relationship in a quantifiable manner?”</a:t>
            </a:r>
          </a:p>
        </p:txBody>
      </p:sp>
      <p:sp>
        <p:nvSpPr>
          <p:cNvPr id="8" name="Freeform 8"/>
          <p:cNvSpPr/>
          <p:nvPr/>
        </p:nvSpPr>
        <p:spPr>
          <a:xfrm>
            <a:off x="13352632" y="5393645"/>
            <a:ext cx="765163" cy="798557"/>
          </a:xfrm>
          <a:custGeom>
            <a:avLst/>
            <a:gdLst/>
            <a:ahLst/>
            <a:cxnLst/>
            <a:rect l="l" t="t" r="r" b="b"/>
            <a:pathLst>
              <a:path w="765163" h="798557">
                <a:moveTo>
                  <a:pt x="0" y="0"/>
                </a:moveTo>
                <a:lnTo>
                  <a:pt x="765163" y="0"/>
                </a:lnTo>
                <a:lnTo>
                  <a:pt x="765163" y="798558"/>
                </a:lnTo>
                <a:lnTo>
                  <a:pt x="0" y="798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68462" y="4886642"/>
            <a:ext cx="765163" cy="798557"/>
          </a:xfrm>
          <a:custGeom>
            <a:avLst/>
            <a:gdLst/>
            <a:ahLst/>
            <a:cxnLst/>
            <a:rect l="l" t="t" r="r" b="b"/>
            <a:pathLst>
              <a:path w="765163" h="798557">
                <a:moveTo>
                  <a:pt x="0" y="0"/>
                </a:moveTo>
                <a:lnTo>
                  <a:pt x="765164" y="0"/>
                </a:lnTo>
                <a:lnTo>
                  <a:pt x="765164" y="798558"/>
                </a:lnTo>
                <a:lnTo>
                  <a:pt x="0" y="798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1750" y="435548"/>
            <a:ext cx="5973703" cy="149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Childos Arabic Bold"/>
              </a:rPr>
              <a:t>Introduction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9238" y="4810442"/>
            <a:ext cx="952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139238" y="5295583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579790" y="5433036"/>
            <a:ext cx="3461059" cy="86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2"/>
              </a:lnSpc>
            </a:pPr>
            <a:r>
              <a:rPr lang="en-US" sz="4809">
                <a:solidFill>
                  <a:srgbClr val="000000"/>
                </a:solidFill>
                <a:latin typeface="Childos Arabic Bold"/>
              </a:rPr>
              <a:t>Motivation: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10301" y="6717788"/>
            <a:ext cx="765163" cy="798557"/>
          </a:xfrm>
          <a:custGeom>
            <a:avLst/>
            <a:gdLst/>
            <a:ahLst/>
            <a:cxnLst/>
            <a:rect l="l" t="t" r="r" b="b"/>
            <a:pathLst>
              <a:path w="765163" h="798557">
                <a:moveTo>
                  <a:pt x="0" y="0"/>
                </a:moveTo>
                <a:lnTo>
                  <a:pt x="765164" y="0"/>
                </a:lnTo>
                <a:lnTo>
                  <a:pt x="765164" y="798558"/>
                </a:lnTo>
                <a:lnTo>
                  <a:pt x="0" y="798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2495" y="1389760"/>
            <a:ext cx="10109761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Model Validation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5791038" y="1273382"/>
            <a:ext cx="882915" cy="804255"/>
          </a:xfrm>
          <a:custGeom>
            <a:avLst/>
            <a:gdLst/>
            <a:ahLst/>
            <a:cxnLst/>
            <a:rect l="l" t="t" r="r" b="b"/>
            <a:pathLst>
              <a:path w="882915" h="804255">
                <a:moveTo>
                  <a:pt x="0" y="0"/>
                </a:moveTo>
                <a:lnTo>
                  <a:pt x="882915" y="0"/>
                </a:lnTo>
                <a:lnTo>
                  <a:pt x="882915" y="804255"/>
                </a:lnTo>
                <a:lnTo>
                  <a:pt x="0" y="80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00799" y="2791033"/>
            <a:ext cx="882915" cy="804255"/>
          </a:xfrm>
          <a:custGeom>
            <a:avLst/>
            <a:gdLst/>
            <a:ahLst/>
            <a:cxnLst/>
            <a:rect l="l" t="t" r="r" b="b"/>
            <a:pathLst>
              <a:path w="882915" h="804255">
                <a:moveTo>
                  <a:pt x="882915" y="804255"/>
                </a:moveTo>
                <a:lnTo>
                  <a:pt x="0" y="804255"/>
                </a:lnTo>
                <a:lnTo>
                  <a:pt x="0" y="0"/>
                </a:lnTo>
                <a:lnTo>
                  <a:pt x="882915" y="0"/>
                </a:lnTo>
                <a:lnTo>
                  <a:pt x="882915" y="8042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149539" y="6293444"/>
            <a:ext cx="8371068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95011" y="2984175"/>
            <a:ext cx="4961399" cy="4235794"/>
          </a:xfrm>
          <a:custGeom>
            <a:avLst/>
            <a:gdLst/>
            <a:ahLst/>
            <a:cxnLst/>
            <a:rect l="l" t="t" r="r" b="b"/>
            <a:pathLst>
              <a:path w="4961399" h="4235794">
                <a:moveTo>
                  <a:pt x="0" y="0"/>
                </a:moveTo>
                <a:lnTo>
                  <a:pt x="4961399" y="0"/>
                </a:lnTo>
                <a:lnTo>
                  <a:pt x="4961399" y="4235794"/>
                </a:lnTo>
                <a:lnTo>
                  <a:pt x="0" y="42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40190" y="4797640"/>
            <a:ext cx="6894371" cy="1153240"/>
          </a:xfrm>
          <a:custGeom>
            <a:avLst/>
            <a:gdLst/>
            <a:ahLst/>
            <a:cxnLst/>
            <a:rect l="l" t="t" r="r" b="b"/>
            <a:pathLst>
              <a:path w="6894371" h="1153240">
                <a:moveTo>
                  <a:pt x="0" y="0"/>
                </a:moveTo>
                <a:lnTo>
                  <a:pt x="6894371" y="0"/>
                </a:lnTo>
                <a:lnTo>
                  <a:pt x="6894371" y="1153240"/>
                </a:lnTo>
                <a:lnTo>
                  <a:pt x="0" y="115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32495" y="4175549"/>
            <a:ext cx="8758249" cy="429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3747">
                <a:solidFill>
                  <a:srgbClr val="000000"/>
                </a:solidFill>
                <a:latin typeface="Childos Arabic"/>
              </a:rPr>
              <a:t> 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hildos Arabic Bold"/>
              </a:rPr>
              <a:t>MSE = 0.08</a:t>
            </a:r>
          </a:p>
          <a:p>
            <a:pPr algn="ctr">
              <a:lnSpc>
                <a:spcPts val="5246"/>
              </a:lnSpc>
            </a:pPr>
            <a:endParaRPr lang="en-US" sz="5600">
              <a:solidFill>
                <a:srgbClr val="000000"/>
              </a:solidFill>
              <a:latin typeface="Childos Arabic Bold"/>
            </a:endParaRPr>
          </a:p>
          <a:p>
            <a:pPr algn="ctr">
              <a:lnSpc>
                <a:spcPts val="5246"/>
              </a:lnSpc>
            </a:pPr>
            <a:r>
              <a:rPr lang="en-US" sz="3747">
                <a:solidFill>
                  <a:srgbClr val="000000"/>
                </a:solidFill>
                <a:latin typeface="Childos Arabic"/>
              </a:rPr>
              <a:t> cross-validation : MSPE  = 0.04</a:t>
            </a:r>
          </a:p>
          <a:p>
            <a:pPr algn="ctr">
              <a:lnSpc>
                <a:spcPts val="5246"/>
              </a:lnSpc>
            </a:pPr>
            <a:r>
              <a:rPr lang="en-US" sz="3747">
                <a:solidFill>
                  <a:srgbClr val="000000"/>
                </a:solidFill>
                <a:latin typeface="Childos Arabic"/>
              </a:rPr>
              <a:t>    K-fold cross-validation  : Avg RMSE = 0.05</a:t>
            </a:r>
          </a:p>
          <a:p>
            <a:pPr algn="ctr">
              <a:lnSpc>
                <a:spcPts val="5246"/>
              </a:lnSpc>
            </a:pPr>
            <a:endParaRPr lang="en-US" sz="3747">
              <a:solidFill>
                <a:srgbClr val="000000"/>
              </a:solidFill>
              <a:latin typeface="Childos Arab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3542" y="1454624"/>
            <a:ext cx="11220916" cy="7377752"/>
          </a:xfrm>
          <a:custGeom>
            <a:avLst/>
            <a:gdLst/>
            <a:ahLst/>
            <a:cxnLst/>
            <a:rect l="l" t="t" r="r" b="b"/>
            <a:pathLst>
              <a:path w="11220916" h="7377752">
                <a:moveTo>
                  <a:pt x="0" y="0"/>
                </a:moveTo>
                <a:lnTo>
                  <a:pt x="11220916" y="0"/>
                </a:lnTo>
                <a:lnTo>
                  <a:pt x="11220916" y="7377752"/>
                </a:lnTo>
                <a:lnTo>
                  <a:pt x="0" y="7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2071" y="2934050"/>
            <a:ext cx="8703858" cy="228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39"/>
              </a:lnSpc>
              <a:spcBef>
                <a:spcPct val="0"/>
              </a:spcBef>
            </a:pPr>
            <a:r>
              <a:rPr lang="en-US" sz="12600">
                <a:solidFill>
                  <a:srgbClr val="000000"/>
                </a:solidFill>
                <a:latin typeface="Childos Arabic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1278970">
            <a:off x="1059560" y="1022139"/>
            <a:ext cx="2144469" cy="2216505"/>
          </a:xfrm>
          <a:custGeom>
            <a:avLst/>
            <a:gdLst/>
            <a:ahLst/>
            <a:cxnLst/>
            <a:rect l="l" t="t" r="r" b="b"/>
            <a:pathLst>
              <a:path w="2144469" h="2216505">
                <a:moveTo>
                  <a:pt x="0" y="0"/>
                </a:moveTo>
                <a:lnTo>
                  <a:pt x="2144469" y="0"/>
                </a:lnTo>
                <a:lnTo>
                  <a:pt x="2144469" y="2216505"/>
                </a:lnTo>
                <a:lnTo>
                  <a:pt x="0" y="221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85259">
            <a:off x="14881638" y="7217858"/>
            <a:ext cx="1716279" cy="1929306"/>
          </a:xfrm>
          <a:custGeom>
            <a:avLst/>
            <a:gdLst/>
            <a:ahLst/>
            <a:cxnLst/>
            <a:rect l="l" t="t" r="r" b="b"/>
            <a:pathLst>
              <a:path w="1716279" h="1929306">
                <a:moveTo>
                  <a:pt x="0" y="0"/>
                </a:moveTo>
                <a:lnTo>
                  <a:pt x="1716279" y="0"/>
                </a:lnTo>
                <a:lnTo>
                  <a:pt x="1716279" y="1929307"/>
                </a:lnTo>
                <a:lnTo>
                  <a:pt x="0" y="1929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60109" y="5214335"/>
            <a:ext cx="1767782" cy="1776666"/>
          </a:xfrm>
          <a:custGeom>
            <a:avLst/>
            <a:gdLst/>
            <a:ahLst/>
            <a:cxnLst/>
            <a:rect l="l" t="t" r="r" b="b"/>
            <a:pathLst>
              <a:path w="1767782" h="1776666">
                <a:moveTo>
                  <a:pt x="0" y="0"/>
                </a:moveTo>
                <a:lnTo>
                  <a:pt x="1767782" y="0"/>
                </a:lnTo>
                <a:lnTo>
                  <a:pt x="1767782" y="1776665"/>
                </a:lnTo>
                <a:lnTo>
                  <a:pt x="0" y="1776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726" y="-285750"/>
            <a:ext cx="5616869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Procedure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6068" y="1517651"/>
            <a:ext cx="5298637" cy="8453032"/>
            <a:chOff x="0" y="0"/>
            <a:chExt cx="7064849" cy="11270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64849" cy="4865915"/>
            </a:xfrm>
            <a:custGeom>
              <a:avLst/>
              <a:gdLst/>
              <a:ahLst/>
              <a:cxnLst/>
              <a:rect l="l" t="t" r="r" b="b"/>
              <a:pathLst>
                <a:path w="7064849" h="4865915">
                  <a:moveTo>
                    <a:pt x="0" y="0"/>
                  </a:moveTo>
                  <a:lnTo>
                    <a:pt x="7064849" y="0"/>
                  </a:lnTo>
                  <a:lnTo>
                    <a:pt x="7064849" y="4865915"/>
                  </a:lnTo>
                  <a:lnTo>
                    <a:pt x="0" y="4865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3206337"/>
              <a:ext cx="7064849" cy="4865915"/>
            </a:xfrm>
            <a:custGeom>
              <a:avLst/>
              <a:gdLst/>
              <a:ahLst/>
              <a:cxnLst/>
              <a:rect l="l" t="t" r="r" b="b"/>
              <a:pathLst>
                <a:path w="7064849" h="4865915">
                  <a:moveTo>
                    <a:pt x="0" y="0"/>
                  </a:moveTo>
                  <a:lnTo>
                    <a:pt x="7064849" y="0"/>
                  </a:lnTo>
                  <a:lnTo>
                    <a:pt x="7064849" y="4865915"/>
                  </a:lnTo>
                  <a:lnTo>
                    <a:pt x="0" y="4865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404794"/>
              <a:ext cx="7064849" cy="4865915"/>
            </a:xfrm>
            <a:custGeom>
              <a:avLst/>
              <a:gdLst/>
              <a:ahLst/>
              <a:cxnLst/>
              <a:rect l="l" t="t" r="r" b="b"/>
              <a:pathLst>
                <a:path w="7064849" h="4865915">
                  <a:moveTo>
                    <a:pt x="0" y="0"/>
                  </a:moveTo>
                  <a:lnTo>
                    <a:pt x="7064849" y="0"/>
                  </a:lnTo>
                  <a:lnTo>
                    <a:pt x="7064849" y="4865915"/>
                  </a:lnTo>
                  <a:lnTo>
                    <a:pt x="0" y="4865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41585" y="1566976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1: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1585" y="2744555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2: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01903" y="1852745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Exploratory Data Analysis (EDA), Data Cleaning, and Checking for Collinearity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1903" y="3030324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Stepwise Selection and all Possible Subset Regression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1585" y="3920433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3: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1903" y="4206164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Development of an Interaction Model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1585" y="5170515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4: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01903" y="5456284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Refinement of Interaction Model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1585" y="6308293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5: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01903" y="6555961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Model Diagnostics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1585" y="7484171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6: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1585" y="8679099"/>
            <a:ext cx="3118127" cy="99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</a:pPr>
            <a:r>
              <a:rPr lang="en-US" sz="5551">
                <a:solidFill>
                  <a:srgbClr val="000000"/>
                </a:solidFill>
                <a:latin typeface="Childos Arabic Bold"/>
              </a:rPr>
              <a:t>Step 7: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01903" y="7655602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Final Model Development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01903" y="8970417"/>
            <a:ext cx="11392706" cy="4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4"/>
              </a:lnSpc>
            </a:pPr>
            <a:r>
              <a:rPr lang="en-US" sz="2832">
                <a:solidFill>
                  <a:srgbClr val="000000"/>
                </a:solidFill>
                <a:latin typeface="Childos Arabic"/>
              </a:rPr>
              <a:t>Model Validation </a:t>
            </a:r>
          </a:p>
        </p:txBody>
      </p:sp>
      <p:sp>
        <p:nvSpPr>
          <p:cNvPr id="21" name="AutoShape 21"/>
          <p:cNvSpPr/>
          <p:nvPr/>
        </p:nvSpPr>
        <p:spPr>
          <a:xfrm>
            <a:off x="6301903" y="254282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6301903" y="372040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301903" y="489798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6301903" y="607556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6301903" y="725314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6301903" y="843072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6301903" y="960830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29812">
            <a:off x="10707515" y="3403419"/>
            <a:ext cx="670248" cy="696092"/>
          </a:xfrm>
          <a:custGeom>
            <a:avLst/>
            <a:gdLst/>
            <a:ahLst/>
            <a:cxnLst/>
            <a:rect l="l" t="t" r="r" b="b"/>
            <a:pathLst>
              <a:path w="670248" h="696092">
                <a:moveTo>
                  <a:pt x="0" y="0"/>
                </a:moveTo>
                <a:lnTo>
                  <a:pt x="670248" y="0"/>
                </a:lnTo>
                <a:lnTo>
                  <a:pt x="670248" y="696092"/>
                </a:lnTo>
                <a:lnTo>
                  <a:pt x="0" y="696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8116">
            <a:off x="2682392" y="796248"/>
            <a:ext cx="10014688" cy="2312482"/>
          </a:xfrm>
          <a:custGeom>
            <a:avLst/>
            <a:gdLst/>
            <a:ahLst/>
            <a:cxnLst/>
            <a:rect l="l" t="t" r="r" b="b"/>
            <a:pathLst>
              <a:path w="10014688" h="2312482">
                <a:moveTo>
                  <a:pt x="0" y="0"/>
                </a:moveTo>
                <a:lnTo>
                  <a:pt x="10014688" y="0"/>
                </a:lnTo>
                <a:lnTo>
                  <a:pt x="10014688" y="2312483"/>
                </a:lnTo>
                <a:lnTo>
                  <a:pt x="0" y="2312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680" y="1235923"/>
            <a:ext cx="1902122" cy="1299783"/>
          </a:xfrm>
          <a:custGeom>
            <a:avLst/>
            <a:gdLst/>
            <a:ahLst/>
            <a:cxnLst/>
            <a:rect l="l" t="t" r="r" b="b"/>
            <a:pathLst>
              <a:path w="1902122" h="1299783">
                <a:moveTo>
                  <a:pt x="0" y="0"/>
                </a:moveTo>
                <a:lnTo>
                  <a:pt x="1902122" y="0"/>
                </a:lnTo>
                <a:lnTo>
                  <a:pt x="1902122" y="1299783"/>
                </a:lnTo>
                <a:lnTo>
                  <a:pt x="0" y="1299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78417" y="3418994"/>
            <a:ext cx="6344355" cy="446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hildos Arabic"/>
              </a:rPr>
              <a:t>checking for duplicates and missing values 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Childos Arabic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hildos Arabic"/>
              </a:rPr>
              <a:t> eliminating instances of multicollinearity by removing highly correlated variables </a:t>
            </a:r>
          </a:p>
        </p:txBody>
      </p:sp>
      <p:sp>
        <p:nvSpPr>
          <p:cNvPr id="6" name="Freeform 6"/>
          <p:cNvSpPr/>
          <p:nvPr/>
        </p:nvSpPr>
        <p:spPr>
          <a:xfrm rot="-1229812">
            <a:off x="10707515" y="5499093"/>
            <a:ext cx="670248" cy="696092"/>
          </a:xfrm>
          <a:custGeom>
            <a:avLst/>
            <a:gdLst/>
            <a:ahLst/>
            <a:cxnLst/>
            <a:rect l="l" t="t" r="r" b="b"/>
            <a:pathLst>
              <a:path w="670248" h="696092">
                <a:moveTo>
                  <a:pt x="0" y="0"/>
                </a:moveTo>
                <a:lnTo>
                  <a:pt x="670248" y="0"/>
                </a:lnTo>
                <a:lnTo>
                  <a:pt x="670248" y="696092"/>
                </a:lnTo>
                <a:lnTo>
                  <a:pt x="0" y="696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644640"/>
            <a:ext cx="9011874" cy="7126700"/>
          </a:xfrm>
          <a:custGeom>
            <a:avLst/>
            <a:gdLst/>
            <a:ahLst/>
            <a:cxnLst/>
            <a:rect l="l" t="t" r="r" b="b"/>
            <a:pathLst>
              <a:path w="9011874" h="7126700">
                <a:moveTo>
                  <a:pt x="0" y="0"/>
                </a:moveTo>
                <a:lnTo>
                  <a:pt x="9011874" y="0"/>
                </a:lnTo>
                <a:lnTo>
                  <a:pt x="9011874" y="7126700"/>
                </a:lnTo>
                <a:lnTo>
                  <a:pt x="0" y="7126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36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06850" y="841239"/>
            <a:ext cx="10843582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Analyzing 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8116">
            <a:off x="2682392" y="796248"/>
            <a:ext cx="10014688" cy="2312482"/>
          </a:xfrm>
          <a:custGeom>
            <a:avLst/>
            <a:gdLst/>
            <a:ahLst/>
            <a:cxnLst/>
            <a:rect l="l" t="t" r="r" b="b"/>
            <a:pathLst>
              <a:path w="10014688" h="2312482">
                <a:moveTo>
                  <a:pt x="0" y="0"/>
                </a:moveTo>
                <a:lnTo>
                  <a:pt x="10014688" y="0"/>
                </a:lnTo>
                <a:lnTo>
                  <a:pt x="10014688" y="2312483"/>
                </a:lnTo>
                <a:lnTo>
                  <a:pt x="0" y="231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8680" y="1235923"/>
            <a:ext cx="1902122" cy="1299783"/>
          </a:xfrm>
          <a:custGeom>
            <a:avLst/>
            <a:gdLst/>
            <a:ahLst/>
            <a:cxnLst/>
            <a:rect l="l" t="t" r="r" b="b"/>
            <a:pathLst>
              <a:path w="1902122" h="1299783">
                <a:moveTo>
                  <a:pt x="0" y="0"/>
                </a:moveTo>
                <a:lnTo>
                  <a:pt x="1902122" y="0"/>
                </a:lnTo>
                <a:lnTo>
                  <a:pt x="1902122" y="1299783"/>
                </a:lnTo>
                <a:lnTo>
                  <a:pt x="0" y="1299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60403" y="3425119"/>
            <a:ext cx="3898897" cy="779779"/>
          </a:xfrm>
          <a:custGeom>
            <a:avLst/>
            <a:gdLst/>
            <a:ahLst/>
            <a:cxnLst/>
            <a:rect l="l" t="t" r="r" b="b"/>
            <a:pathLst>
              <a:path w="3898897" h="779779">
                <a:moveTo>
                  <a:pt x="0" y="0"/>
                </a:moveTo>
                <a:lnTo>
                  <a:pt x="3898897" y="0"/>
                </a:lnTo>
                <a:lnTo>
                  <a:pt x="3898897" y="779779"/>
                </a:lnTo>
                <a:lnTo>
                  <a:pt x="0" y="77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5200" y="5938698"/>
            <a:ext cx="6001168" cy="654673"/>
          </a:xfrm>
          <a:custGeom>
            <a:avLst/>
            <a:gdLst/>
            <a:ahLst/>
            <a:cxnLst/>
            <a:rect l="l" t="t" r="r" b="b"/>
            <a:pathLst>
              <a:path w="6001168" h="654673">
                <a:moveTo>
                  <a:pt x="0" y="0"/>
                </a:moveTo>
                <a:lnTo>
                  <a:pt x="6001168" y="0"/>
                </a:lnTo>
                <a:lnTo>
                  <a:pt x="6001168" y="654673"/>
                </a:lnTo>
                <a:lnTo>
                  <a:pt x="0" y="654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5457" y="4002274"/>
            <a:ext cx="3453895" cy="690779"/>
          </a:xfrm>
          <a:custGeom>
            <a:avLst/>
            <a:gdLst/>
            <a:ahLst/>
            <a:cxnLst/>
            <a:rect l="l" t="t" r="r" b="b"/>
            <a:pathLst>
              <a:path w="3453895" h="690779">
                <a:moveTo>
                  <a:pt x="0" y="0"/>
                </a:moveTo>
                <a:lnTo>
                  <a:pt x="3453895" y="0"/>
                </a:lnTo>
                <a:lnTo>
                  <a:pt x="3453895" y="690779"/>
                </a:lnTo>
                <a:lnTo>
                  <a:pt x="0" y="690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17178" y="3320344"/>
            <a:ext cx="11028468" cy="3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hildos Arabic"/>
              </a:rPr>
              <a:t>This refinement was guided by both statistical rationale and logical deduction, considering the direct relevance of each variable to the predictability of shares.</a:t>
            </a:r>
          </a:p>
          <a:p>
            <a:pPr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hildos Arabic"/>
            </a:endParaRPr>
          </a:p>
          <a:p>
            <a:pPr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hildos Arabic"/>
              </a:rPr>
              <a:t>The upcoming analysis will deploy regression techniques</a:t>
            </a:r>
            <a:r>
              <a:rPr lang="zh-CN" altLang="en-US" sz="3699" dirty="0">
                <a:solidFill>
                  <a:srgbClr val="000000"/>
                </a:solidFill>
                <a:latin typeface="Childos Arabic"/>
              </a:rPr>
              <a:t>。</a:t>
            </a:r>
            <a:r>
              <a:rPr lang="en-US" sz="3699" dirty="0">
                <a:solidFill>
                  <a:srgbClr val="000000"/>
                </a:solidFill>
                <a:latin typeface="Childos Arabic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5700650" y="3481087"/>
            <a:ext cx="673135" cy="866577"/>
          </a:xfrm>
          <a:custGeom>
            <a:avLst/>
            <a:gdLst/>
            <a:ahLst/>
            <a:cxnLst/>
            <a:rect l="l" t="t" r="r" b="b"/>
            <a:pathLst>
              <a:path w="673135" h="866577">
                <a:moveTo>
                  <a:pt x="0" y="0"/>
                </a:moveTo>
                <a:lnTo>
                  <a:pt x="673135" y="0"/>
                </a:lnTo>
                <a:lnTo>
                  <a:pt x="673135" y="866577"/>
                </a:lnTo>
                <a:lnTo>
                  <a:pt x="0" y="866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00650" y="6160083"/>
            <a:ext cx="673135" cy="866577"/>
          </a:xfrm>
          <a:custGeom>
            <a:avLst/>
            <a:gdLst/>
            <a:ahLst/>
            <a:cxnLst/>
            <a:rect l="l" t="t" r="r" b="b"/>
            <a:pathLst>
              <a:path w="673135" h="866577">
                <a:moveTo>
                  <a:pt x="0" y="0"/>
                </a:moveTo>
                <a:lnTo>
                  <a:pt x="673135" y="0"/>
                </a:lnTo>
                <a:lnTo>
                  <a:pt x="673135" y="866577"/>
                </a:lnTo>
                <a:lnTo>
                  <a:pt x="0" y="866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11740" y="3676985"/>
            <a:ext cx="3080957" cy="4114800"/>
          </a:xfrm>
          <a:custGeom>
            <a:avLst/>
            <a:gdLst/>
            <a:ahLst/>
            <a:cxnLst/>
            <a:rect l="l" t="t" r="r" b="b"/>
            <a:pathLst>
              <a:path w="3080957" h="4114800">
                <a:moveTo>
                  <a:pt x="0" y="0"/>
                </a:moveTo>
                <a:lnTo>
                  <a:pt x="3080956" y="0"/>
                </a:lnTo>
                <a:lnTo>
                  <a:pt x="3080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29356">
            <a:off x="13335806" y="3740691"/>
            <a:ext cx="4225257" cy="1428905"/>
          </a:xfrm>
          <a:custGeom>
            <a:avLst/>
            <a:gdLst/>
            <a:ahLst/>
            <a:cxnLst/>
            <a:rect l="l" t="t" r="r" b="b"/>
            <a:pathLst>
              <a:path w="4225257" h="1428905">
                <a:moveTo>
                  <a:pt x="0" y="0"/>
                </a:moveTo>
                <a:lnTo>
                  <a:pt x="4225257" y="0"/>
                </a:lnTo>
                <a:lnTo>
                  <a:pt x="4225257" y="1428905"/>
                </a:lnTo>
                <a:lnTo>
                  <a:pt x="0" y="14289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6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06850" y="841239"/>
            <a:ext cx="10541472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hildos Arabic Bold"/>
              </a:rPr>
              <a:t>Analyzing 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29812">
            <a:off x="1087827" y="560741"/>
            <a:ext cx="1582090" cy="1643094"/>
          </a:xfrm>
          <a:custGeom>
            <a:avLst/>
            <a:gdLst/>
            <a:ahLst/>
            <a:cxnLst/>
            <a:rect l="l" t="t" r="r" b="b"/>
            <a:pathLst>
              <a:path w="1582090" h="1643094">
                <a:moveTo>
                  <a:pt x="0" y="0"/>
                </a:moveTo>
                <a:lnTo>
                  <a:pt x="1582090" y="0"/>
                </a:lnTo>
                <a:lnTo>
                  <a:pt x="1582090" y="1643094"/>
                </a:lnTo>
                <a:lnTo>
                  <a:pt x="0" y="164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9741" y="2281737"/>
            <a:ext cx="9148771" cy="5376587"/>
          </a:xfrm>
          <a:custGeom>
            <a:avLst/>
            <a:gdLst/>
            <a:ahLst/>
            <a:cxnLst/>
            <a:rect l="l" t="t" r="r" b="b"/>
            <a:pathLst>
              <a:path w="9148771" h="5376587">
                <a:moveTo>
                  <a:pt x="0" y="0"/>
                </a:moveTo>
                <a:lnTo>
                  <a:pt x="9148771" y="0"/>
                </a:lnTo>
                <a:lnTo>
                  <a:pt x="9148771" y="5376587"/>
                </a:lnTo>
                <a:lnTo>
                  <a:pt x="0" y="537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27090" y="8945085"/>
            <a:ext cx="8530024" cy="930548"/>
          </a:xfrm>
          <a:custGeom>
            <a:avLst/>
            <a:gdLst/>
            <a:ahLst/>
            <a:cxnLst/>
            <a:rect l="l" t="t" r="r" b="b"/>
            <a:pathLst>
              <a:path w="8530024" h="930548">
                <a:moveTo>
                  <a:pt x="0" y="0"/>
                </a:moveTo>
                <a:lnTo>
                  <a:pt x="8530024" y="0"/>
                </a:lnTo>
                <a:lnTo>
                  <a:pt x="8530024" y="930548"/>
                </a:lnTo>
                <a:lnTo>
                  <a:pt x="0" y="930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01401">
            <a:off x="816056" y="8296569"/>
            <a:ext cx="1240622" cy="842072"/>
          </a:xfrm>
          <a:custGeom>
            <a:avLst/>
            <a:gdLst/>
            <a:ahLst/>
            <a:cxnLst/>
            <a:rect l="l" t="t" r="r" b="b"/>
            <a:pathLst>
              <a:path w="1240622" h="842072">
                <a:moveTo>
                  <a:pt x="0" y="0"/>
                </a:moveTo>
                <a:lnTo>
                  <a:pt x="1240622" y="0"/>
                </a:lnTo>
                <a:lnTo>
                  <a:pt x="1240622" y="842072"/>
                </a:lnTo>
                <a:lnTo>
                  <a:pt x="0" y="842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281737"/>
            <a:ext cx="9000259" cy="5376587"/>
          </a:xfrm>
          <a:custGeom>
            <a:avLst/>
            <a:gdLst/>
            <a:ahLst/>
            <a:cxnLst/>
            <a:rect l="l" t="t" r="r" b="b"/>
            <a:pathLst>
              <a:path w="9000259" h="5376587">
                <a:moveTo>
                  <a:pt x="0" y="0"/>
                </a:moveTo>
                <a:lnTo>
                  <a:pt x="9000259" y="0"/>
                </a:lnTo>
                <a:lnTo>
                  <a:pt x="9000259" y="5376587"/>
                </a:lnTo>
                <a:lnTo>
                  <a:pt x="0" y="53765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321021">
            <a:off x="3502627" y="3034380"/>
            <a:ext cx="2982132" cy="1209119"/>
          </a:xfrm>
          <a:custGeom>
            <a:avLst/>
            <a:gdLst/>
            <a:ahLst/>
            <a:cxnLst/>
            <a:rect l="l" t="t" r="r" b="b"/>
            <a:pathLst>
              <a:path w="2982132" h="1209119">
                <a:moveTo>
                  <a:pt x="0" y="0"/>
                </a:moveTo>
                <a:lnTo>
                  <a:pt x="2982132" y="0"/>
                </a:lnTo>
                <a:lnTo>
                  <a:pt x="2982132" y="1209119"/>
                </a:lnTo>
                <a:lnTo>
                  <a:pt x="0" y="1209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85996" y="8986179"/>
            <a:ext cx="13916007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hildos Arabic"/>
              </a:rPr>
              <a:t>eliminated the outlier by removing the corresponding data point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7507" y="701612"/>
            <a:ext cx="10992995" cy="132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7370">
                <a:solidFill>
                  <a:srgbClr val="000000"/>
                </a:solidFill>
                <a:latin typeface="Childos Arabic Bold"/>
              </a:rPr>
              <a:t>Description of 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0095" y="1587977"/>
            <a:ext cx="10260407" cy="6106882"/>
          </a:xfrm>
          <a:custGeom>
            <a:avLst/>
            <a:gdLst/>
            <a:ahLst/>
            <a:cxnLst/>
            <a:rect l="l" t="t" r="r" b="b"/>
            <a:pathLst>
              <a:path w="10260407" h="6106882">
                <a:moveTo>
                  <a:pt x="0" y="0"/>
                </a:moveTo>
                <a:lnTo>
                  <a:pt x="10260407" y="0"/>
                </a:lnTo>
                <a:lnTo>
                  <a:pt x="10260407" y="6106881"/>
                </a:lnTo>
                <a:lnTo>
                  <a:pt x="0" y="610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7507" y="259873"/>
            <a:ext cx="10992995" cy="132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7370">
                <a:solidFill>
                  <a:srgbClr val="000000"/>
                </a:solidFill>
                <a:latin typeface="Childos Arabic Bold"/>
              </a:rPr>
              <a:t>Description of dataset</a:t>
            </a:r>
          </a:p>
        </p:txBody>
      </p:sp>
      <p:sp>
        <p:nvSpPr>
          <p:cNvPr id="4" name="Freeform 4"/>
          <p:cNvSpPr/>
          <p:nvPr/>
        </p:nvSpPr>
        <p:spPr>
          <a:xfrm rot="-1229812">
            <a:off x="1087827" y="224978"/>
            <a:ext cx="1582090" cy="1643094"/>
          </a:xfrm>
          <a:custGeom>
            <a:avLst/>
            <a:gdLst/>
            <a:ahLst/>
            <a:cxnLst/>
            <a:rect l="l" t="t" r="r" b="b"/>
            <a:pathLst>
              <a:path w="1582090" h="1643094">
                <a:moveTo>
                  <a:pt x="0" y="0"/>
                </a:moveTo>
                <a:lnTo>
                  <a:pt x="1582090" y="0"/>
                </a:lnTo>
                <a:lnTo>
                  <a:pt x="1582090" y="1643094"/>
                </a:lnTo>
                <a:lnTo>
                  <a:pt x="0" y="164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0238" y="8197804"/>
            <a:ext cx="16743138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hildos Arabic"/>
              </a:rPr>
              <a:t>After dropping the outlier, this is how our new boxplot looks like.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29812">
            <a:off x="927450" y="1041872"/>
            <a:ext cx="1582090" cy="1643094"/>
          </a:xfrm>
          <a:custGeom>
            <a:avLst/>
            <a:gdLst/>
            <a:ahLst/>
            <a:cxnLst/>
            <a:rect l="l" t="t" r="r" b="b"/>
            <a:pathLst>
              <a:path w="1582090" h="1643094">
                <a:moveTo>
                  <a:pt x="0" y="0"/>
                </a:moveTo>
                <a:lnTo>
                  <a:pt x="1582090" y="0"/>
                </a:lnTo>
                <a:lnTo>
                  <a:pt x="1582090" y="1643094"/>
                </a:lnTo>
                <a:lnTo>
                  <a:pt x="0" y="164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58816" y="375918"/>
            <a:ext cx="9500109" cy="9535165"/>
          </a:xfrm>
          <a:custGeom>
            <a:avLst/>
            <a:gdLst/>
            <a:ahLst/>
            <a:cxnLst/>
            <a:rect l="l" t="t" r="r" b="b"/>
            <a:pathLst>
              <a:path w="9500109" h="9535165">
                <a:moveTo>
                  <a:pt x="0" y="0"/>
                </a:moveTo>
                <a:lnTo>
                  <a:pt x="9500108" y="0"/>
                </a:lnTo>
                <a:lnTo>
                  <a:pt x="9500108" y="9535164"/>
                </a:lnTo>
                <a:lnTo>
                  <a:pt x="0" y="953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57914" y="2509637"/>
            <a:ext cx="5379797" cy="263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7370">
                <a:solidFill>
                  <a:srgbClr val="000000"/>
                </a:solidFill>
                <a:latin typeface="Childos Arabic Bold"/>
              </a:rPr>
              <a:t>Description of dataset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5871"/>
            <a:ext cx="9976992" cy="2573474"/>
            <a:chOff x="0" y="0"/>
            <a:chExt cx="13302656" cy="3431299"/>
          </a:xfrm>
        </p:grpSpPr>
        <p:sp>
          <p:nvSpPr>
            <p:cNvPr id="3" name="Freeform 3"/>
            <p:cNvSpPr/>
            <p:nvPr/>
          </p:nvSpPr>
          <p:spPr>
            <a:xfrm>
              <a:off x="807559" y="542012"/>
              <a:ext cx="11634978" cy="1946215"/>
            </a:xfrm>
            <a:custGeom>
              <a:avLst/>
              <a:gdLst/>
              <a:ahLst/>
              <a:cxnLst/>
              <a:rect l="l" t="t" r="r" b="b"/>
              <a:pathLst>
                <a:path w="11634978" h="1946215">
                  <a:moveTo>
                    <a:pt x="0" y="0"/>
                  </a:moveTo>
                  <a:lnTo>
                    <a:pt x="11634978" y="0"/>
                  </a:lnTo>
                  <a:lnTo>
                    <a:pt x="11634978" y="1946214"/>
                  </a:lnTo>
                  <a:lnTo>
                    <a:pt x="0" y="194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16869" y="399309"/>
              <a:ext cx="9569363" cy="2088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32"/>
                </a:lnSpc>
              </a:pPr>
              <a:r>
                <a:rPr lang="en-US" sz="9023">
                  <a:solidFill>
                    <a:srgbClr val="000000"/>
                  </a:solidFill>
                  <a:latin typeface="Childos Arabic Bold"/>
                </a:rPr>
                <a:t>Model Building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90046" cy="1084024"/>
            </a:xfrm>
            <a:custGeom>
              <a:avLst/>
              <a:gdLst/>
              <a:ahLst/>
              <a:cxnLst/>
              <a:rect l="l" t="t" r="r" b="b"/>
              <a:pathLst>
                <a:path w="1190046" h="1084024">
                  <a:moveTo>
                    <a:pt x="0" y="0"/>
                  </a:moveTo>
                  <a:lnTo>
                    <a:pt x="1190046" y="0"/>
                  </a:lnTo>
                  <a:lnTo>
                    <a:pt x="1190046" y="1084024"/>
                  </a:lnTo>
                  <a:lnTo>
                    <a:pt x="0" y="1084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300314" flipH="1" flipV="1">
              <a:off x="12067591" y="2297428"/>
              <a:ext cx="1190046" cy="1084024"/>
            </a:xfrm>
            <a:custGeom>
              <a:avLst/>
              <a:gdLst/>
              <a:ahLst/>
              <a:cxnLst/>
              <a:rect l="l" t="t" r="r" b="b"/>
              <a:pathLst>
                <a:path w="1190046" h="1084024">
                  <a:moveTo>
                    <a:pt x="1190045" y="1084024"/>
                  </a:moveTo>
                  <a:lnTo>
                    <a:pt x="0" y="1084024"/>
                  </a:lnTo>
                  <a:lnTo>
                    <a:pt x="0" y="0"/>
                  </a:lnTo>
                  <a:lnTo>
                    <a:pt x="1190045" y="0"/>
                  </a:lnTo>
                  <a:lnTo>
                    <a:pt x="1190045" y="108402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671599" y="2979345"/>
            <a:ext cx="12944803" cy="1821657"/>
          </a:xfrm>
          <a:custGeom>
            <a:avLst/>
            <a:gdLst/>
            <a:ahLst/>
            <a:cxnLst/>
            <a:rect l="l" t="t" r="r" b="b"/>
            <a:pathLst>
              <a:path w="12944803" h="1821657">
                <a:moveTo>
                  <a:pt x="0" y="0"/>
                </a:moveTo>
                <a:lnTo>
                  <a:pt x="12944802" y="0"/>
                </a:lnTo>
                <a:lnTo>
                  <a:pt x="12944802" y="1821657"/>
                </a:lnTo>
                <a:lnTo>
                  <a:pt x="0" y="1821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65687" y="5143500"/>
            <a:ext cx="492244" cy="881870"/>
          </a:xfrm>
          <a:custGeom>
            <a:avLst/>
            <a:gdLst/>
            <a:ahLst/>
            <a:cxnLst/>
            <a:rect l="l" t="t" r="r" b="b"/>
            <a:pathLst>
              <a:path w="492244" h="881870">
                <a:moveTo>
                  <a:pt x="0" y="0"/>
                </a:moveTo>
                <a:lnTo>
                  <a:pt x="492244" y="0"/>
                </a:lnTo>
                <a:lnTo>
                  <a:pt x="492244" y="881870"/>
                </a:lnTo>
                <a:lnTo>
                  <a:pt x="0" y="8818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77154" y="5038725"/>
            <a:ext cx="11870550" cy="384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From this model: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   adjusted R-squared: 0.01832 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   Let’s try dropping some insignignifant predictors using F-test.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hildos Arabic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hildos Arabic"/>
              </a:rPr>
              <a:t>Use step-wise selection to see which combination of predictors will give us the lowest AIC 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65687" y="7754658"/>
            <a:ext cx="492244" cy="881870"/>
          </a:xfrm>
          <a:custGeom>
            <a:avLst/>
            <a:gdLst/>
            <a:ahLst/>
            <a:cxnLst/>
            <a:rect l="l" t="t" r="r" b="b"/>
            <a:pathLst>
              <a:path w="492244" h="881870">
                <a:moveTo>
                  <a:pt x="0" y="0"/>
                </a:moveTo>
                <a:lnTo>
                  <a:pt x="492244" y="0"/>
                </a:lnTo>
                <a:lnTo>
                  <a:pt x="492244" y="881870"/>
                </a:lnTo>
                <a:lnTo>
                  <a:pt x="0" y="8818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97743" y="3638308"/>
            <a:ext cx="2518658" cy="503732"/>
          </a:xfrm>
          <a:custGeom>
            <a:avLst/>
            <a:gdLst/>
            <a:ahLst/>
            <a:cxnLst/>
            <a:rect l="l" t="t" r="r" b="b"/>
            <a:pathLst>
              <a:path w="2518658" h="503732">
                <a:moveTo>
                  <a:pt x="0" y="0"/>
                </a:moveTo>
                <a:lnTo>
                  <a:pt x="2518658" y="0"/>
                </a:lnTo>
                <a:lnTo>
                  <a:pt x="2518658" y="503731"/>
                </a:lnTo>
                <a:lnTo>
                  <a:pt x="0" y="50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586027" flipH="1">
            <a:off x="13620900" y="3836997"/>
            <a:ext cx="862438" cy="2577940"/>
          </a:xfrm>
          <a:custGeom>
            <a:avLst/>
            <a:gdLst/>
            <a:ahLst/>
            <a:cxnLst/>
            <a:rect l="l" t="t" r="r" b="b"/>
            <a:pathLst>
              <a:path w="862438" h="2577940">
                <a:moveTo>
                  <a:pt x="862438" y="0"/>
                </a:moveTo>
                <a:lnTo>
                  <a:pt x="0" y="0"/>
                </a:lnTo>
                <a:lnTo>
                  <a:pt x="0" y="2577940"/>
                </a:lnTo>
                <a:lnTo>
                  <a:pt x="862438" y="2577940"/>
                </a:lnTo>
                <a:lnTo>
                  <a:pt x="86243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93280" y="5773505"/>
            <a:ext cx="2518658" cy="503732"/>
          </a:xfrm>
          <a:custGeom>
            <a:avLst/>
            <a:gdLst/>
            <a:ahLst/>
            <a:cxnLst/>
            <a:rect l="l" t="t" r="r" b="b"/>
            <a:pathLst>
              <a:path w="2518658" h="503732">
                <a:moveTo>
                  <a:pt x="0" y="0"/>
                </a:moveTo>
                <a:lnTo>
                  <a:pt x="2518658" y="0"/>
                </a:lnTo>
                <a:lnTo>
                  <a:pt x="2518658" y="503731"/>
                </a:lnTo>
                <a:lnTo>
                  <a:pt x="0" y="50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00400" y="8256490"/>
            <a:ext cx="3123098" cy="624620"/>
          </a:xfrm>
          <a:custGeom>
            <a:avLst/>
            <a:gdLst/>
            <a:ahLst/>
            <a:cxnLst/>
            <a:rect l="l" t="t" r="r" b="b"/>
            <a:pathLst>
              <a:path w="3123098" h="624620">
                <a:moveTo>
                  <a:pt x="0" y="0"/>
                </a:moveTo>
                <a:lnTo>
                  <a:pt x="3123099" y="0"/>
                </a:lnTo>
                <a:lnTo>
                  <a:pt x="3123099" y="624620"/>
                </a:lnTo>
                <a:lnTo>
                  <a:pt x="0" y="624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629</Words>
  <Application>Microsoft Macintosh PowerPoint</Application>
  <PresentationFormat>自定义</PresentationFormat>
  <Paragraphs>93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WenQuanYi</vt:lpstr>
      <vt:lpstr>Google Sans</vt:lpstr>
      <vt:lpstr>Arial</vt:lpstr>
      <vt:lpstr>IreneFlorentina</vt:lpstr>
      <vt:lpstr>Childos Arabic</vt:lpstr>
      <vt:lpstr>Cambria Math</vt:lpstr>
      <vt:lpstr>Calibri</vt:lpstr>
      <vt:lpstr>Childos Arabic Bold</vt:lpstr>
      <vt:lpstr>WenQuanYi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Yellow Simple Group Project Presentation</dc:title>
  <cp:lastModifiedBy>Boxuan Fang</cp:lastModifiedBy>
  <cp:revision>4</cp:revision>
  <dcterms:created xsi:type="dcterms:W3CDTF">2006-08-16T00:00:00Z</dcterms:created>
  <dcterms:modified xsi:type="dcterms:W3CDTF">2023-12-01T17:42:42Z</dcterms:modified>
  <dc:identifier>DAF1hfUY8KA</dc:identifier>
</cp:coreProperties>
</file>